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306" r:id="rId2"/>
    <p:sldId id="371" r:id="rId3"/>
    <p:sldId id="581" r:id="rId4"/>
    <p:sldId id="491" r:id="rId5"/>
    <p:sldId id="492" r:id="rId6"/>
    <p:sldId id="493" r:id="rId7"/>
    <p:sldId id="494" r:id="rId8"/>
    <p:sldId id="495" r:id="rId9"/>
    <p:sldId id="496" r:id="rId10"/>
    <p:sldId id="497" r:id="rId11"/>
    <p:sldId id="582" r:id="rId12"/>
    <p:sldId id="498" r:id="rId13"/>
    <p:sldId id="589" r:id="rId14"/>
    <p:sldId id="590" r:id="rId15"/>
    <p:sldId id="499" r:id="rId16"/>
    <p:sldId id="500" r:id="rId17"/>
    <p:sldId id="501" r:id="rId18"/>
    <p:sldId id="502" r:id="rId19"/>
    <p:sldId id="503" r:id="rId20"/>
    <p:sldId id="504" r:id="rId21"/>
    <p:sldId id="505" r:id="rId22"/>
    <p:sldId id="507" r:id="rId23"/>
    <p:sldId id="508" r:id="rId24"/>
    <p:sldId id="596" r:id="rId25"/>
    <p:sldId id="592" r:id="rId26"/>
    <p:sldId id="593" r:id="rId27"/>
    <p:sldId id="594" r:id="rId28"/>
    <p:sldId id="595" r:id="rId29"/>
    <p:sldId id="583" r:id="rId30"/>
    <p:sldId id="510" r:id="rId31"/>
    <p:sldId id="511" r:id="rId32"/>
    <p:sldId id="512" r:id="rId33"/>
    <p:sldId id="513" r:id="rId34"/>
    <p:sldId id="514" r:id="rId35"/>
    <p:sldId id="591" r:id="rId36"/>
    <p:sldId id="516" r:id="rId37"/>
    <p:sldId id="517" r:id="rId38"/>
    <p:sldId id="518" r:id="rId39"/>
    <p:sldId id="519" r:id="rId40"/>
    <p:sldId id="597" r:id="rId41"/>
  </p:sldIdLst>
  <p:sldSz cx="24384000" cy="13716000"/>
  <p:notesSz cx="6858000" cy="9144000"/>
  <p:defaultTextStyle>
    <a:lvl1pPr algn="ctr" defTabSz="825500">
      <a:defRPr sz="5800">
        <a:latin typeface="+mn-lt"/>
        <a:ea typeface="+mn-ea"/>
        <a:cs typeface="+mn-cs"/>
        <a:sym typeface="Gill Sans"/>
      </a:defRPr>
    </a:lvl1pPr>
    <a:lvl2pPr indent="342900" algn="ctr" defTabSz="825500">
      <a:defRPr sz="5800">
        <a:latin typeface="+mn-lt"/>
        <a:ea typeface="+mn-ea"/>
        <a:cs typeface="+mn-cs"/>
        <a:sym typeface="Gill Sans"/>
      </a:defRPr>
    </a:lvl2pPr>
    <a:lvl3pPr indent="685800" algn="ctr" defTabSz="825500">
      <a:defRPr sz="5800">
        <a:latin typeface="+mn-lt"/>
        <a:ea typeface="+mn-ea"/>
        <a:cs typeface="+mn-cs"/>
        <a:sym typeface="Gill Sans"/>
      </a:defRPr>
    </a:lvl3pPr>
    <a:lvl4pPr indent="1028700" algn="ctr" defTabSz="825500">
      <a:defRPr sz="5800">
        <a:latin typeface="+mn-lt"/>
        <a:ea typeface="+mn-ea"/>
        <a:cs typeface="+mn-cs"/>
        <a:sym typeface="Gill Sans"/>
      </a:defRPr>
    </a:lvl4pPr>
    <a:lvl5pPr indent="1371600" algn="ctr" defTabSz="825500">
      <a:defRPr sz="5800">
        <a:latin typeface="+mn-lt"/>
        <a:ea typeface="+mn-ea"/>
        <a:cs typeface="+mn-cs"/>
        <a:sym typeface="Gill Sans"/>
      </a:defRPr>
    </a:lvl5pPr>
    <a:lvl6pPr indent="1714500" algn="ctr" defTabSz="825500">
      <a:defRPr sz="5800">
        <a:latin typeface="+mn-lt"/>
        <a:ea typeface="+mn-ea"/>
        <a:cs typeface="+mn-cs"/>
        <a:sym typeface="Gill Sans"/>
      </a:defRPr>
    </a:lvl6pPr>
    <a:lvl7pPr indent="2057400" algn="ctr" defTabSz="825500">
      <a:defRPr sz="5800">
        <a:latin typeface="+mn-lt"/>
        <a:ea typeface="+mn-ea"/>
        <a:cs typeface="+mn-cs"/>
        <a:sym typeface="Gill Sans"/>
      </a:defRPr>
    </a:lvl7pPr>
    <a:lvl8pPr indent="2400300" algn="ctr" defTabSz="825500">
      <a:defRPr sz="5800">
        <a:latin typeface="+mn-lt"/>
        <a:ea typeface="+mn-ea"/>
        <a:cs typeface="+mn-cs"/>
        <a:sym typeface="Gill Sans"/>
      </a:defRPr>
    </a:lvl8pPr>
    <a:lvl9pPr indent="2743200" algn="ctr" defTabSz="825500">
      <a:defRPr sz="5800"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2052" userDrawn="1">
          <p15:clr>
            <a:srgbClr val="A4A3A4"/>
          </p15:clr>
        </p15:guide>
        <p15:guide id="2" pos="7680">
          <p15:clr>
            <a:srgbClr val="A4A3A4"/>
          </p15:clr>
        </p15:guide>
        <p15:guide id="3" orient="horz" pos="4388" userDrawn="1">
          <p15:clr>
            <a:srgbClr val="A4A3A4"/>
          </p15:clr>
        </p15:guide>
        <p15:guide id="4" orient="horz" pos="2279" userDrawn="1">
          <p15:clr>
            <a:srgbClr val="A4A3A4"/>
          </p15:clr>
        </p15:guide>
        <p15:guide id="5" orient="horz" pos="6656" userDrawn="1">
          <p15:clr>
            <a:srgbClr val="A4A3A4"/>
          </p15:clr>
        </p15:guide>
        <p15:guide id="6" pos="14439" userDrawn="1">
          <p15:clr>
            <a:srgbClr val="A4A3A4"/>
          </p15:clr>
        </p15:guide>
        <p15:guide id="7" pos="876" userDrawn="1">
          <p15:clr>
            <a:srgbClr val="A4A3A4"/>
          </p15:clr>
        </p15:guide>
        <p15:guide id="8" pos="7929" userDrawn="1">
          <p15:clr>
            <a:srgbClr val="A4A3A4"/>
          </p15:clr>
        </p15:guide>
        <p15:guide id="9" pos="7453" userDrawn="1">
          <p15:clr>
            <a:srgbClr val="A4A3A4"/>
          </p15:clr>
        </p15:guide>
        <p15:guide id="10" pos="407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wa PL" initials="EP" lastIdx="4" clrIdx="0">
    <p:extLst/>
  </p:cmAuthor>
  <p:cmAuthor id="2" name="Zielony" initials="Z" lastIdx="17" clrIdx="1">
    <p:extLst/>
  </p:cmAuthor>
  <p:cmAuthor id="3" name="Rafał Wlaź" initials="RW" lastIdx="1" clrIdx="2">
    <p:extLst/>
  </p:cmAuthor>
  <p:cmAuthor id="4" name="Rafał Wlaź" initials="RW [2]" lastIdx="1" clrIdx="3">
    <p:extLst/>
  </p:cmAuthor>
  <p:cmAuthor id="5" name="Rafał Wlaź" initials="RW [3]" lastIdx="1" clrIdx="4">
    <p:extLst/>
  </p:cmAuthor>
  <p:cmAuthor id="6" name="Rafał Wlaź" initials="RW [4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A9A7"/>
    <a:srgbClr val="F88266"/>
    <a:srgbClr val="37475D"/>
    <a:srgbClr val="D156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Styl jasny 3 — Ak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93650" autoAdjust="0"/>
  </p:normalViewPr>
  <p:slideViewPr>
    <p:cSldViewPr snapToGrid="0">
      <p:cViewPr varScale="1">
        <p:scale>
          <a:sx n="39" d="100"/>
          <a:sy n="39" d="100"/>
        </p:scale>
        <p:origin x="763" y="24"/>
      </p:cViewPr>
      <p:guideLst>
        <p:guide orient="horz" pos="2052"/>
        <p:guide pos="7680"/>
        <p:guide orient="horz" pos="4388"/>
        <p:guide orient="horz" pos="2279"/>
        <p:guide orient="horz" pos="6656"/>
        <p:guide pos="14439"/>
        <p:guide pos="876"/>
        <p:guide pos="7929"/>
        <p:guide pos="7453"/>
        <p:guide pos="407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6-05-19T13:42:11.277" idx="1">
    <p:pos x="1463" y="2458"/>
    <p:text>dodałem pełną ścieżkę bo sam phpunit nie działa będąc w katalogu głównym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6-05-19T14:01:37.589" idx="1">
    <p:pos x="10682" y="2395"/>
    <p:text>dodanie katalogu test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" dt="2016-05-19T14:03:41.397" idx="1">
    <p:pos x="13928" y="6205"/>
    <p:text>było pass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8224B-DBF2-4E31-A6F8-E6D9B50D6715}" type="datetimeFigureOut">
              <a:rPr lang="en-US" smtClean="0"/>
              <a:pPr/>
              <a:t>2/26/2017</a:t>
            </a:fld>
            <a:endParaRPr lang="en-US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15232-CE5A-4C2E-9B4A-9C8ADE81B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757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l-PL" dirty="0"/>
              <a:t>&lt;!DOCTYPE </a:t>
            </a:r>
            <a:r>
              <a:rPr lang="pl-PL" dirty="0" err="1"/>
              <a:t>html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html</a:t>
            </a:r>
            <a:r>
              <a:rPr lang="pl-PL" dirty="0"/>
              <a:t> </a:t>
            </a:r>
            <a:r>
              <a:rPr lang="pl-PL" dirty="0" err="1"/>
              <a:t>lang</a:t>
            </a:r>
            <a:r>
              <a:rPr lang="pl-PL" dirty="0"/>
              <a:t>="en"&gt;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    &lt;meta </a:t>
            </a:r>
            <a:r>
              <a:rPr lang="pl-PL" dirty="0" err="1"/>
              <a:t>charset</a:t>
            </a:r>
            <a:r>
              <a:rPr lang="pl-PL" dirty="0"/>
              <a:t>="UTF-8"&gt;</a:t>
            </a:r>
          </a:p>
          <a:p>
            <a:pPr lvl="0"/>
            <a:r>
              <a:rPr lang="pl-PL" dirty="0"/>
              <a:t>    &lt;</a:t>
            </a:r>
            <a:r>
              <a:rPr lang="pl-PL" dirty="0" err="1"/>
              <a:t>title</a:t>
            </a:r>
            <a:r>
              <a:rPr lang="pl-PL" dirty="0"/>
              <a:t>&gt;Tytuł dodany przez </a:t>
            </a:r>
            <a:r>
              <a:rPr lang="pl-PL" dirty="0" err="1"/>
              <a:t>shamy</a:t>
            </a:r>
            <a:r>
              <a:rPr lang="pl-PL" dirty="0"/>
              <a:t>&lt;/</a:t>
            </a:r>
            <a:r>
              <a:rPr lang="pl-PL" dirty="0" err="1"/>
              <a:t>title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&lt;body&gt;</a:t>
            </a:r>
          </a:p>
          <a:p>
            <a:pPr lvl="0"/>
            <a:r>
              <a:rPr lang="pl-PL" dirty="0"/>
              <a:t>&lt;/body&gt;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html</a:t>
            </a:r>
            <a:r>
              <a:rPr lang="pl-PL" dirty="0"/>
              <a:t>&gt;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887368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825500">
      <a:defRPr sz="2200">
        <a:solidFill>
          <a:schemeClr val="accent4">
            <a:lumMod val="60000"/>
            <a:lumOff val="40000"/>
          </a:schemeClr>
        </a:solidFill>
        <a:latin typeface="Lucida Grande"/>
        <a:ea typeface="Lucida Grande"/>
        <a:cs typeface="Lucida Grande"/>
        <a:sym typeface="Lucida Grande"/>
      </a:defRPr>
    </a:lvl1pPr>
    <a:lvl2pPr indent="228600" defTabSz="825500">
      <a:defRPr sz="2200">
        <a:latin typeface="Lucida Grande"/>
        <a:ea typeface="Lucida Grande"/>
        <a:cs typeface="Lucida Grande"/>
        <a:sym typeface="Lucida Grande"/>
      </a:defRPr>
    </a:lvl2pPr>
    <a:lvl3pPr indent="457200" defTabSz="825500">
      <a:defRPr sz="2200">
        <a:latin typeface="Lucida Grande"/>
        <a:ea typeface="Lucida Grande"/>
        <a:cs typeface="Lucida Grande"/>
        <a:sym typeface="Lucida Grande"/>
      </a:defRPr>
    </a:lvl3pPr>
    <a:lvl4pPr indent="685800" defTabSz="825500">
      <a:defRPr sz="2200">
        <a:latin typeface="Lucida Grande"/>
        <a:ea typeface="Lucida Grande"/>
        <a:cs typeface="Lucida Grande"/>
        <a:sym typeface="Lucida Grande"/>
      </a:defRPr>
    </a:lvl4pPr>
    <a:lvl5pPr indent="914400" defTabSz="825500">
      <a:defRPr sz="2200">
        <a:latin typeface="Lucida Grande"/>
        <a:ea typeface="Lucida Grande"/>
        <a:cs typeface="Lucida Grande"/>
        <a:sym typeface="Lucida Grande"/>
      </a:defRPr>
    </a:lvl5pPr>
    <a:lvl6pPr indent="1143000" defTabSz="825500">
      <a:defRPr sz="2200">
        <a:latin typeface="Lucida Grande"/>
        <a:ea typeface="Lucida Grande"/>
        <a:cs typeface="Lucida Grande"/>
        <a:sym typeface="Lucida Grande"/>
      </a:defRPr>
    </a:lvl6pPr>
    <a:lvl7pPr indent="1371600" defTabSz="825500">
      <a:defRPr sz="2200">
        <a:latin typeface="Lucida Grande"/>
        <a:ea typeface="Lucida Grande"/>
        <a:cs typeface="Lucida Grande"/>
        <a:sym typeface="Lucida Grande"/>
      </a:defRPr>
    </a:lvl7pPr>
    <a:lvl8pPr indent="1600200" defTabSz="825500">
      <a:defRPr sz="2200">
        <a:latin typeface="Lucida Grande"/>
        <a:ea typeface="Lucida Grande"/>
        <a:cs typeface="Lucida Grande"/>
        <a:sym typeface="Lucida Grande"/>
      </a:defRPr>
    </a:lvl8pPr>
    <a:lvl9pPr indent="1828800" defTabSz="8255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96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182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720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-title-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377461" y="4686788"/>
            <a:ext cx="21031200" cy="2651125"/>
          </a:xfrm>
          <a:prstGeom prst="rect">
            <a:avLst/>
          </a:prstGeom>
          <a:ln>
            <a:noFill/>
          </a:ln>
        </p:spPr>
        <p:txBody>
          <a:bodyPr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lvl1pPr>
              <a:defRPr sz="15000" b="1">
                <a:ln w="25400" cap="rnd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</a:ln>
                <a:noFill/>
                <a:effectLst/>
              </a:defRPr>
            </a:lvl1pPr>
          </a:lstStyle>
          <a:p>
            <a:r>
              <a:rPr lang="pl-PL" dirty="0"/>
              <a:t>TYTUŁ PREZENTACJI</a:t>
            </a:r>
          </a:p>
        </p:txBody>
      </p:sp>
      <p:sp>
        <p:nvSpPr>
          <p:cNvPr id="10" name="Dowolny kształt 9"/>
          <p:cNvSpPr/>
          <p:nvPr userDrawn="1"/>
        </p:nvSpPr>
        <p:spPr>
          <a:xfrm>
            <a:off x="-990899" y="7337913"/>
            <a:ext cx="25374899" cy="2263444"/>
          </a:xfrm>
          <a:custGeom>
            <a:avLst/>
            <a:gdLst>
              <a:gd name="connsiteX0" fmla="*/ 0 w 25048834"/>
              <a:gd name="connsiteY0" fmla="*/ 514195 h 2263444"/>
              <a:gd name="connsiteX1" fmla="*/ 5507665 w 25048834"/>
              <a:gd name="connsiteY1" fmla="*/ 2257935 h 2263444"/>
              <a:gd name="connsiteX2" fmla="*/ 13694734 w 25048834"/>
              <a:gd name="connsiteY2" fmla="*/ 3832 h 2263444"/>
              <a:gd name="connsiteX3" fmla="*/ 23455423 w 25048834"/>
              <a:gd name="connsiteY3" fmla="*/ 1705042 h 2263444"/>
              <a:gd name="connsiteX4" fmla="*/ 24922716 w 25048834"/>
              <a:gd name="connsiteY4" fmla="*/ 1173414 h 226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8834" h="2263444">
                <a:moveTo>
                  <a:pt x="0" y="514195"/>
                </a:moveTo>
                <a:cubicBezTo>
                  <a:pt x="1612604" y="1428595"/>
                  <a:pt x="3225209" y="2342996"/>
                  <a:pt x="5507665" y="2257935"/>
                </a:cubicBezTo>
                <a:cubicBezTo>
                  <a:pt x="7790121" y="2172875"/>
                  <a:pt x="10703441" y="95981"/>
                  <a:pt x="13694734" y="3832"/>
                </a:cubicBezTo>
                <a:cubicBezTo>
                  <a:pt x="16686027" y="-88317"/>
                  <a:pt x="21584093" y="1510112"/>
                  <a:pt x="23455423" y="1705042"/>
                </a:cubicBezTo>
                <a:cubicBezTo>
                  <a:pt x="25326753" y="1899972"/>
                  <a:pt x="25124734" y="1536693"/>
                  <a:pt x="24922716" y="1173414"/>
                </a:cubicBezTo>
              </a:path>
            </a:pathLst>
          </a:custGeom>
          <a:noFill/>
          <a:ln w="10160" cap="flat">
            <a:solidFill>
              <a:schemeClr val="bg1">
                <a:lumMod val="85000"/>
                <a:alpha val="32000"/>
              </a:schemeClr>
            </a:solidFill>
            <a:prstDash val="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Symbol zastępczy tekstu 10"/>
          <p:cNvSpPr>
            <a:spLocks noGrp="1"/>
          </p:cNvSpPr>
          <p:nvPr>
            <p:ph type="body" sz="quarter" idx="13" hasCustomPrompt="1"/>
          </p:nvPr>
        </p:nvSpPr>
        <p:spPr>
          <a:xfrm>
            <a:off x="1377461" y="7761749"/>
            <a:ext cx="21031199" cy="101566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6000" b="0" spc="150" baseline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pl-PL" dirty="0" err="1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4741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-title-image-dark">
    <p:bg>
      <p:bgPr>
        <a:blipFill dpi="0" rotWithShape="1">
          <a:blip r:embed="rId2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olny kształt 9"/>
          <p:cNvSpPr/>
          <p:nvPr userDrawn="1"/>
        </p:nvSpPr>
        <p:spPr>
          <a:xfrm>
            <a:off x="0" y="11452556"/>
            <a:ext cx="25374899" cy="2263444"/>
          </a:xfrm>
          <a:custGeom>
            <a:avLst/>
            <a:gdLst>
              <a:gd name="connsiteX0" fmla="*/ 0 w 25048834"/>
              <a:gd name="connsiteY0" fmla="*/ 514195 h 2263444"/>
              <a:gd name="connsiteX1" fmla="*/ 5507665 w 25048834"/>
              <a:gd name="connsiteY1" fmla="*/ 2257935 h 2263444"/>
              <a:gd name="connsiteX2" fmla="*/ 13694734 w 25048834"/>
              <a:gd name="connsiteY2" fmla="*/ 3832 h 2263444"/>
              <a:gd name="connsiteX3" fmla="*/ 23455423 w 25048834"/>
              <a:gd name="connsiteY3" fmla="*/ 1705042 h 2263444"/>
              <a:gd name="connsiteX4" fmla="*/ 24922716 w 25048834"/>
              <a:gd name="connsiteY4" fmla="*/ 1173414 h 226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8834" h="2263444">
                <a:moveTo>
                  <a:pt x="0" y="514195"/>
                </a:moveTo>
                <a:cubicBezTo>
                  <a:pt x="1612604" y="1428595"/>
                  <a:pt x="3225209" y="2342996"/>
                  <a:pt x="5507665" y="2257935"/>
                </a:cubicBezTo>
                <a:cubicBezTo>
                  <a:pt x="7790121" y="2172875"/>
                  <a:pt x="10703441" y="95981"/>
                  <a:pt x="13694734" y="3832"/>
                </a:cubicBezTo>
                <a:cubicBezTo>
                  <a:pt x="16686027" y="-88317"/>
                  <a:pt x="21584093" y="1510112"/>
                  <a:pt x="23455423" y="1705042"/>
                </a:cubicBezTo>
                <a:cubicBezTo>
                  <a:pt x="25326753" y="1899972"/>
                  <a:pt x="25124734" y="1536693"/>
                  <a:pt x="24922716" y="1173414"/>
                </a:cubicBezTo>
              </a:path>
            </a:pathLst>
          </a:custGeom>
          <a:noFill/>
          <a:ln w="10160" cap="flat">
            <a:solidFill>
              <a:schemeClr val="bg1"/>
            </a:solidFill>
            <a:prstDash val="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Shape 120"/>
          <p:cNvSpPr/>
          <p:nvPr userDrawn="1"/>
        </p:nvSpPr>
        <p:spPr>
          <a:xfrm>
            <a:off x="14210912" y="1"/>
            <a:ext cx="10100930" cy="10100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25400">
            <a:solidFill>
              <a:schemeClr val="bg1"/>
            </a:solidFill>
            <a:prstDash val="dash"/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9" name="Shape 121"/>
          <p:cNvSpPr/>
          <p:nvPr userDrawn="1"/>
        </p:nvSpPr>
        <p:spPr>
          <a:xfrm>
            <a:off x="14880629" y="654034"/>
            <a:ext cx="8718966" cy="8718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286E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30000"/>
              </a:lnSpc>
              <a:defRPr sz="1800"/>
            </a:pPr>
            <a:endParaRPr lang="en-US" sz="7200" b="1" cap="all" spc="0" dirty="0">
              <a:solidFill>
                <a:srgbClr val="FFFFFF"/>
              </a:solidFill>
              <a:latin typeface="+mj-lt"/>
              <a:ea typeface="Adelle Basic Bold"/>
              <a:cs typeface="Adelle Basic Bold"/>
              <a:sym typeface="Adelle Basic Bold"/>
            </a:endParaRPr>
          </a:p>
        </p:txBody>
      </p:sp>
      <p:pic>
        <p:nvPicPr>
          <p:cNvPr id="4" name="Obraz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336" y="10836683"/>
            <a:ext cx="3809524" cy="1231746"/>
          </a:xfrm>
          <a:prstGeom prst="rect">
            <a:avLst/>
          </a:prstGeom>
        </p:spPr>
      </p:pic>
      <p:sp>
        <p:nvSpPr>
          <p:cNvPr id="12" name="Tytuł 2"/>
          <p:cNvSpPr>
            <a:spLocks noGrp="1"/>
          </p:cNvSpPr>
          <p:nvPr>
            <p:ph type="title" hasCustomPrompt="1"/>
          </p:nvPr>
        </p:nvSpPr>
        <p:spPr>
          <a:xfrm>
            <a:off x="14593684" y="3337192"/>
            <a:ext cx="9292855" cy="3990604"/>
          </a:xfrm>
          <a:prstGeom prst="rect">
            <a:avLst/>
          </a:prstGeom>
        </p:spPr>
        <p:txBody>
          <a:bodyPr/>
          <a:lstStyle>
            <a:lvl1pPr>
              <a:defRPr sz="9000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Tytuł </a:t>
            </a:r>
            <a:br>
              <a:rPr lang="pl-PL" dirty="0"/>
            </a:br>
            <a:r>
              <a:rPr lang="pl-PL" dirty="0"/>
              <a:t>prezentacji</a:t>
            </a:r>
          </a:p>
        </p:txBody>
      </p:sp>
    </p:spTree>
    <p:extLst>
      <p:ext uri="{BB962C8B-B14F-4D97-AF65-F5344CB8AC3E}">
        <p14:creationId xmlns:p14="http://schemas.microsoft.com/office/powerpoint/2010/main" val="273858014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-title-image-ligth">
    <p:bg>
      <p:bgPr>
        <a:blipFill dpi="0" rotWithShape="1">
          <a:blip r:embed="rId2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olny kształt 9"/>
          <p:cNvSpPr/>
          <p:nvPr userDrawn="1"/>
        </p:nvSpPr>
        <p:spPr>
          <a:xfrm>
            <a:off x="0" y="11452556"/>
            <a:ext cx="25374899" cy="2263444"/>
          </a:xfrm>
          <a:custGeom>
            <a:avLst/>
            <a:gdLst>
              <a:gd name="connsiteX0" fmla="*/ 0 w 25048834"/>
              <a:gd name="connsiteY0" fmla="*/ 514195 h 2263444"/>
              <a:gd name="connsiteX1" fmla="*/ 5507665 w 25048834"/>
              <a:gd name="connsiteY1" fmla="*/ 2257935 h 2263444"/>
              <a:gd name="connsiteX2" fmla="*/ 13694734 w 25048834"/>
              <a:gd name="connsiteY2" fmla="*/ 3832 h 2263444"/>
              <a:gd name="connsiteX3" fmla="*/ 23455423 w 25048834"/>
              <a:gd name="connsiteY3" fmla="*/ 1705042 h 2263444"/>
              <a:gd name="connsiteX4" fmla="*/ 24922716 w 25048834"/>
              <a:gd name="connsiteY4" fmla="*/ 1173414 h 226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8834" h="2263444">
                <a:moveTo>
                  <a:pt x="0" y="514195"/>
                </a:moveTo>
                <a:cubicBezTo>
                  <a:pt x="1612604" y="1428595"/>
                  <a:pt x="3225209" y="2342996"/>
                  <a:pt x="5507665" y="2257935"/>
                </a:cubicBezTo>
                <a:cubicBezTo>
                  <a:pt x="7790121" y="2172875"/>
                  <a:pt x="10703441" y="95981"/>
                  <a:pt x="13694734" y="3832"/>
                </a:cubicBezTo>
                <a:cubicBezTo>
                  <a:pt x="16686027" y="-88317"/>
                  <a:pt x="21584093" y="1510112"/>
                  <a:pt x="23455423" y="1705042"/>
                </a:cubicBezTo>
                <a:cubicBezTo>
                  <a:pt x="25326753" y="1899972"/>
                  <a:pt x="25124734" y="1536693"/>
                  <a:pt x="24922716" y="1173414"/>
                </a:cubicBezTo>
              </a:path>
            </a:pathLst>
          </a:custGeom>
          <a:noFill/>
          <a:ln w="10160" cap="flat">
            <a:solidFill>
              <a:schemeClr val="tx1">
                <a:lumMod val="65000"/>
                <a:lumOff val="35000"/>
              </a:schemeClr>
            </a:solidFill>
            <a:prstDash val="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Shape 120"/>
          <p:cNvSpPr/>
          <p:nvPr userDrawn="1"/>
        </p:nvSpPr>
        <p:spPr>
          <a:xfrm>
            <a:off x="14210912" y="1"/>
            <a:ext cx="10100930" cy="10100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25400">
            <a:solidFill>
              <a:schemeClr val="bg1">
                <a:lumMod val="50000"/>
              </a:schemeClr>
            </a:solidFill>
            <a:prstDash val="dash"/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2" name="Obraz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6614" y="1395773"/>
            <a:ext cx="3809524" cy="1231746"/>
          </a:xfrm>
          <a:prstGeom prst="rect">
            <a:avLst/>
          </a:prstGeom>
        </p:spPr>
      </p:pic>
      <p:sp>
        <p:nvSpPr>
          <p:cNvPr id="3" name="Tytuł 2"/>
          <p:cNvSpPr>
            <a:spLocks noGrp="1"/>
          </p:cNvSpPr>
          <p:nvPr>
            <p:ph type="title" hasCustomPrompt="1"/>
          </p:nvPr>
        </p:nvSpPr>
        <p:spPr>
          <a:xfrm>
            <a:off x="14614948" y="3979144"/>
            <a:ext cx="9292855" cy="3990604"/>
          </a:xfrm>
          <a:prstGeom prst="rect">
            <a:avLst/>
          </a:prstGeom>
        </p:spPr>
        <p:txBody>
          <a:bodyPr/>
          <a:lstStyle>
            <a:lvl1pPr>
              <a:defRPr sz="9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l-PL" dirty="0"/>
              <a:t>Tytuł </a:t>
            </a:r>
            <a:br>
              <a:rPr lang="pl-PL" dirty="0"/>
            </a:br>
            <a:r>
              <a:rPr lang="pl-PL" dirty="0"/>
              <a:t>prezentacji</a:t>
            </a:r>
          </a:p>
        </p:txBody>
      </p:sp>
    </p:spTree>
    <p:extLst>
      <p:ext uri="{BB962C8B-B14F-4D97-AF65-F5344CB8AC3E}">
        <p14:creationId xmlns:p14="http://schemas.microsoft.com/office/powerpoint/2010/main" val="85573363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lide 41">
    <p:bg>
      <p:bgPr>
        <a:solidFill>
          <a:srgbClr val="3548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wal 4"/>
          <p:cNvSpPr/>
          <p:nvPr userDrawn="1"/>
        </p:nvSpPr>
        <p:spPr>
          <a:xfrm>
            <a:off x="6535479" y="1201479"/>
            <a:ext cx="11313042" cy="11313042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5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" name="Shape 45"/>
          <p:cNvSpPr/>
          <p:nvPr userDrawn="1"/>
        </p:nvSpPr>
        <p:spPr>
          <a:xfrm>
            <a:off x="6146800" y="812799"/>
            <a:ext cx="12090400" cy="120904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143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" name="Tytuł 2"/>
          <p:cNvSpPr>
            <a:spLocks noGrp="1"/>
          </p:cNvSpPr>
          <p:nvPr>
            <p:ph type="title" hasCustomPrompt="1"/>
          </p:nvPr>
        </p:nvSpPr>
        <p:spPr>
          <a:xfrm>
            <a:off x="6622889" y="5220513"/>
            <a:ext cx="11142921" cy="1626854"/>
          </a:xfrm>
          <a:prstGeom prst="rect">
            <a:avLst/>
          </a:prstGeom>
        </p:spPr>
        <p:txBody>
          <a:bodyPr/>
          <a:lstStyle>
            <a:lvl1pPr>
              <a:defRPr sz="8800" b="1" u="none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</a:defRPr>
            </a:lvl1pPr>
          </a:lstStyle>
          <a:p>
            <a:r>
              <a:rPr lang="pl-PL" dirty="0"/>
              <a:t>Nazwa tematu</a:t>
            </a:r>
          </a:p>
        </p:txBody>
      </p:sp>
      <p:sp>
        <p:nvSpPr>
          <p:cNvPr id="6" name="Symbol zastępczy tekstu 10"/>
          <p:cNvSpPr>
            <a:spLocks noGrp="1"/>
          </p:cNvSpPr>
          <p:nvPr>
            <p:ph type="body" sz="quarter" idx="14" hasCustomPrompt="1"/>
          </p:nvPr>
        </p:nvSpPr>
        <p:spPr>
          <a:xfrm>
            <a:off x="9399182" y="7540811"/>
            <a:ext cx="5784112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None/>
              <a:defRPr sz="4800" b="0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pl-PL" dirty="0" err="1"/>
              <a:t>Subtitle</a:t>
            </a:r>
            <a:endParaRPr lang="en-US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3284" y="12653319"/>
            <a:ext cx="2402966" cy="7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95177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rPr/>
              <a:pPr lvl="0"/>
              <a:t>‹#›</a:t>
            </a:fld>
            <a:endParaRPr dirty="0"/>
          </a:p>
        </p:txBody>
      </p:sp>
      <p:pic>
        <p:nvPicPr>
          <p:cNvPr id="5" name="droppedImage.pdf"/>
          <p:cNvPicPr/>
          <p:nvPr userDrawn="1"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11518900" y="13042900"/>
            <a:ext cx="1346200" cy="13462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ytuł 1"/>
          <p:cNvSpPr>
            <a:spLocks noGrp="1"/>
          </p:cNvSpPr>
          <p:nvPr>
            <p:ph type="title" hasCustomPrompt="1"/>
          </p:nvPr>
        </p:nvSpPr>
        <p:spPr>
          <a:xfrm>
            <a:off x="2743200" y="730251"/>
            <a:ext cx="18727615" cy="1239226"/>
          </a:xfrm>
          <a:prstGeom prst="rect">
            <a:avLst/>
          </a:prstGeom>
        </p:spPr>
        <p:txBody>
          <a:bodyPr/>
          <a:lstStyle>
            <a:lvl1pPr>
              <a:defRPr lang="pl-PL" sz="8000" u="sng" dirty="0">
                <a:solidFill>
                  <a:srgbClr val="37475D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pl-PL" dirty="0"/>
              <a:t>TITLE</a:t>
            </a:r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4849" y="12685163"/>
            <a:ext cx="2367261" cy="765414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HTML">
    <p:bg>
      <p:bgPr>
        <a:solidFill>
          <a:srgbClr val="3548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0" hasCustomPrompt="1"/>
          </p:nvPr>
        </p:nvSpPr>
        <p:spPr>
          <a:xfrm>
            <a:off x="2127250" y="1458913"/>
            <a:ext cx="19853519" cy="10533062"/>
          </a:xfrm>
          <a:prstGeom prst="rect">
            <a:avLst/>
          </a:prstGeom>
        </p:spPr>
        <p:txBody>
          <a:bodyPr/>
          <a:lstStyle>
            <a:lvl1pPr marL="317500" indent="0">
              <a:buNone/>
              <a:defRPr lang="pl-PL" sz="4400" dirty="0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pl-PL" dirty="0"/>
              <a:t>&lt;!DOCTYPE </a:t>
            </a:r>
            <a:r>
              <a:rPr lang="pl-PL" dirty="0" err="1"/>
              <a:t>html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html</a:t>
            </a:r>
            <a:r>
              <a:rPr lang="pl-PL" dirty="0"/>
              <a:t> </a:t>
            </a:r>
            <a:r>
              <a:rPr lang="pl-PL" dirty="0" err="1"/>
              <a:t>lang</a:t>
            </a:r>
            <a:r>
              <a:rPr lang="pl-PL" dirty="0"/>
              <a:t>="en"&gt;</a:t>
            </a:r>
          </a:p>
          <a:p>
            <a:pPr lvl="0"/>
            <a:r>
              <a:rPr lang="pl-PL" dirty="0"/>
              <a:t>&lt;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    &lt;meta </a:t>
            </a:r>
            <a:r>
              <a:rPr lang="pl-PL" dirty="0" err="1"/>
              <a:t>charset</a:t>
            </a:r>
            <a:r>
              <a:rPr lang="pl-PL" dirty="0"/>
              <a:t>="UTF-8"&gt;</a:t>
            </a:r>
          </a:p>
          <a:p>
            <a:pPr lvl="0"/>
            <a:r>
              <a:rPr lang="pl-PL" dirty="0"/>
              <a:t>    &lt;</a:t>
            </a:r>
            <a:r>
              <a:rPr lang="pl-PL" dirty="0" err="1"/>
              <a:t>title</a:t>
            </a:r>
            <a:r>
              <a:rPr lang="pl-PL" dirty="0"/>
              <a:t>&gt;Tytuł dodany przez </a:t>
            </a:r>
            <a:r>
              <a:rPr lang="pl-PL" dirty="0" err="1"/>
              <a:t>shamy</a:t>
            </a:r>
            <a:r>
              <a:rPr lang="pl-PL" dirty="0"/>
              <a:t>&lt;/</a:t>
            </a:r>
            <a:r>
              <a:rPr lang="pl-PL" dirty="0" err="1"/>
              <a:t>title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head</a:t>
            </a:r>
            <a:r>
              <a:rPr lang="pl-PL" dirty="0"/>
              <a:t>&gt;</a:t>
            </a:r>
          </a:p>
          <a:p>
            <a:pPr lvl="0"/>
            <a:r>
              <a:rPr lang="pl-PL" dirty="0"/>
              <a:t>&lt;body&gt;</a:t>
            </a:r>
          </a:p>
          <a:p>
            <a:pPr lvl="0"/>
            <a:r>
              <a:rPr lang="pl-PL" dirty="0"/>
              <a:t>&lt;/body&gt;</a:t>
            </a:r>
          </a:p>
          <a:p>
            <a:pPr lvl="0"/>
            <a:r>
              <a:rPr lang="pl-PL" dirty="0"/>
              <a:t>&lt;/</a:t>
            </a:r>
            <a:r>
              <a:rPr lang="pl-PL" dirty="0" err="1"/>
              <a:t>html</a:t>
            </a:r>
            <a:r>
              <a:rPr lang="pl-PL" dirty="0"/>
              <a:t>&gt;</a:t>
            </a:r>
          </a:p>
        </p:txBody>
      </p:sp>
      <p:pic>
        <p:nvPicPr>
          <p:cNvPr id="3" name="Obraz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3284" y="12653319"/>
            <a:ext cx="2402966" cy="7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42377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sldNum" sz="quarter" idx="2"/>
          </p:nvPr>
        </p:nvSpPr>
        <p:spPr>
          <a:xfrm>
            <a:off x="11988800" y="13208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400">
                <a:solidFill>
                  <a:srgbClr val="A4A4A4"/>
                </a:solidFill>
              </a:defRPr>
            </a:lvl1pPr>
          </a:lstStyle>
          <a:p>
            <a:pPr lvl="0"/>
            <a:fld id="{86CB4B4D-7CA3-9044-876B-883B54F8677D}" type="slidenum">
              <a:rPr/>
              <a:pPr lvl="0"/>
              <a:t>‹#›</a:t>
            </a:fld>
            <a:endParaRPr/>
          </a:p>
        </p:txBody>
      </p:sp>
      <p:pic>
        <p:nvPicPr>
          <p:cNvPr id="3" name="Obraz 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4849" y="12685163"/>
            <a:ext cx="2367261" cy="76541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2" r:id="rId2"/>
    <p:sldLayoutId id="2147483703" r:id="rId3"/>
    <p:sldLayoutId id="2147483701" r:id="rId4"/>
    <p:sldLayoutId id="2147483653" r:id="rId5"/>
    <p:sldLayoutId id="2147483699" r:id="rId6"/>
  </p:sldLayoutIdLst>
  <p:transition spd="med"/>
  <p:hf hdr="0" ftr="0" dt="0"/>
  <p:txStyles>
    <p:titleStyle>
      <a:lvl1pPr algn="ctr" defTabSz="825500">
        <a:defRPr sz="11800">
          <a:latin typeface="+mn-lt"/>
          <a:ea typeface="+mn-ea"/>
          <a:cs typeface="+mn-cs"/>
          <a:sym typeface="Gill Sans"/>
        </a:defRPr>
      </a:lvl1pPr>
      <a:lvl2pPr indent="228600" algn="ctr" defTabSz="825500">
        <a:defRPr sz="11800">
          <a:latin typeface="+mn-lt"/>
          <a:ea typeface="+mn-ea"/>
          <a:cs typeface="+mn-cs"/>
          <a:sym typeface="Gill Sans"/>
        </a:defRPr>
      </a:lvl2pPr>
      <a:lvl3pPr indent="457200" algn="ctr" defTabSz="825500">
        <a:defRPr sz="11800">
          <a:latin typeface="+mn-lt"/>
          <a:ea typeface="+mn-ea"/>
          <a:cs typeface="+mn-cs"/>
          <a:sym typeface="Gill Sans"/>
        </a:defRPr>
      </a:lvl3pPr>
      <a:lvl4pPr indent="685800" algn="ctr" defTabSz="825500">
        <a:defRPr sz="11800">
          <a:latin typeface="+mn-lt"/>
          <a:ea typeface="+mn-ea"/>
          <a:cs typeface="+mn-cs"/>
          <a:sym typeface="Gill Sans"/>
        </a:defRPr>
      </a:lvl4pPr>
      <a:lvl5pPr indent="914400" algn="ctr" defTabSz="825500">
        <a:defRPr sz="11800">
          <a:latin typeface="+mn-lt"/>
          <a:ea typeface="+mn-ea"/>
          <a:cs typeface="+mn-cs"/>
          <a:sym typeface="Gill Sans"/>
        </a:defRPr>
      </a:lvl5pPr>
      <a:lvl6pPr indent="1143000" algn="ctr" defTabSz="825500">
        <a:defRPr sz="11800">
          <a:latin typeface="+mn-lt"/>
          <a:ea typeface="+mn-ea"/>
          <a:cs typeface="+mn-cs"/>
          <a:sym typeface="Gill Sans"/>
        </a:defRPr>
      </a:lvl6pPr>
      <a:lvl7pPr indent="1371600" algn="ctr" defTabSz="825500">
        <a:defRPr sz="11800">
          <a:latin typeface="+mn-lt"/>
          <a:ea typeface="+mn-ea"/>
          <a:cs typeface="+mn-cs"/>
          <a:sym typeface="Gill Sans"/>
        </a:defRPr>
      </a:lvl7pPr>
      <a:lvl8pPr indent="1600200" algn="ctr" defTabSz="825500">
        <a:defRPr sz="11800">
          <a:latin typeface="+mn-lt"/>
          <a:ea typeface="+mn-ea"/>
          <a:cs typeface="+mn-cs"/>
          <a:sym typeface="Gill Sans"/>
        </a:defRPr>
      </a:lvl8pPr>
      <a:lvl9pPr indent="1828800" algn="ctr" defTabSz="825500">
        <a:defRPr sz="11800">
          <a:latin typeface="+mn-lt"/>
          <a:ea typeface="+mn-ea"/>
          <a:cs typeface="+mn-cs"/>
          <a:sym typeface="Gill Sans"/>
        </a:defRPr>
      </a:lvl9pPr>
    </p:titleStyle>
    <p:bodyStyle>
      <a:lvl1pPr marL="8890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1pPr>
      <a:lvl2pPr marL="13335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2pPr>
      <a:lvl3pPr marL="17780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3pPr>
      <a:lvl4pPr marL="22225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4pPr>
      <a:lvl5pPr marL="26670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5pPr>
      <a:lvl6pPr marL="30226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6pPr>
      <a:lvl7pPr marL="33782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7pPr>
      <a:lvl8pPr marL="37338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8pPr>
      <a:lvl9pPr marL="4089400" indent="-571500" defTabSz="825500">
        <a:spcBef>
          <a:spcPts val="3400"/>
        </a:spcBef>
        <a:buSzPct val="171000"/>
        <a:buChar char="•"/>
        <a:defRPr sz="5800">
          <a:latin typeface="+mn-lt"/>
          <a:ea typeface="+mn-ea"/>
          <a:cs typeface="+mn-cs"/>
          <a:sym typeface="Gill Sans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etcomposer.org/Composer-Setup.exe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ackagist.org/packages/monolog/monolog" TargetMode="External"/><Relationship Id="rId4" Type="http://schemas.openxmlformats.org/officeDocument/2006/relationships/hyperlink" Target="https://packagist.org/explor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Relationship Id="rId5" Type="http://schemas.openxmlformats.org/officeDocument/2006/relationships/slide" Target="slide39.xml"/><Relationship Id="rId4" Type="http://schemas.openxmlformats.org/officeDocument/2006/relationships/slide" Target="slide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phpunit.de/manual/current/en/appendixes.assertions.html" TargetMode="Externa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676400" y="5264441"/>
            <a:ext cx="21031200" cy="2644087"/>
          </a:xfrm>
        </p:spPr>
        <p:txBody>
          <a:bodyPr/>
          <a:lstStyle/>
          <a:p>
            <a:r>
              <a:rPr lang="pl-PL" dirty="0"/>
              <a:t>Testowanie w PHP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sz="quarter" idx="13"/>
          </p:nvPr>
        </p:nvSpPr>
        <p:spPr>
          <a:xfrm>
            <a:off x="1432325" y="9169925"/>
            <a:ext cx="21031199" cy="1015663"/>
          </a:xfrm>
        </p:spPr>
        <p:txBody>
          <a:bodyPr/>
          <a:lstStyle/>
          <a:p>
            <a:r>
              <a:rPr lang="pl-PL"/>
              <a:t>v.1.3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5043799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10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Słowniczek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10406063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</a:rPr>
              <a:t>Atrapy (</a:t>
            </a:r>
            <a:r>
              <a:rPr lang="pl-PL" sz="3600" b="1" dirty="0" err="1">
                <a:solidFill>
                  <a:srgbClr val="50A9A7"/>
                </a:solidFill>
              </a:rPr>
              <a:t>dummy</a:t>
            </a:r>
            <a:r>
              <a:rPr lang="pl-PL" sz="3600" b="1" dirty="0">
                <a:solidFill>
                  <a:srgbClr val="50A9A7"/>
                </a:solidFill>
              </a:rPr>
              <a:t>)</a:t>
            </a:r>
          </a:p>
          <a:p>
            <a:pPr algn="l"/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Obiekt w teście, który jest nam potrzebny jako wypełnienie, a nie spełnia żadnego logicznego celu. Możemy w tym celu wykorzystać nawet pustą klasę.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 dirty="0" err="1">
                <a:solidFill>
                  <a:srgbClr val="50A9A7"/>
                </a:solidFill>
              </a:rPr>
              <a:t>Fake</a:t>
            </a:r>
            <a:endParaRPr lang="pl-PL" sz="3600" b="1" dirty="0">
              <a:solidFill>
                <a:srgbClr val="50A9A7"/>
              </a:solidFill>
            </a:endParaRPr>
          </a:p>
          <a:p>
            <a:pPr algn="l"/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Obiekt, który zawiera już logikę, ale nie taką jak prawdziwa implementacja. Na przykład tabelka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 danymi zamiast bazy danych.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7" y="3617913"/>
            <a:ext cx="10826165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</a:rPr>
              <a:t>Zaślepka (</a:t>
            </a:r>
            <a:r>
              <a:rPr lang="pl-PL" sz="3600" b="1" dirty="0" err="1">
                <a:solidFill>
                  <a:srgbClr val="50A9A7"/>
                </a:solidFill>
              </a:rPr>
              <a:t>stub</a:t>
            </a:r>
            <a:r>
              <a:rPr lang="pl-PL" sz="3600" b="1" dirty="0">
                <a:solidFill>
                  <a:srgbClr val="50A9A7"/>
                </a:solidFill>
              </a:rPr>
              <a:t>)</a:t>
            </a:r>
          </a:p>
          <a:p>
            <a:pPr algn="l"/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Obiekt mający minimalną implementację potrzebnego przez nas interfejsu.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Zazwyczaj funkcje zwracają dla jakiejś danej wejściowej predefiniowaną daną wyjściową.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 dirty="0" err="1">
                <a:solidFill>
                  <a:srgbClr val="50A9A7"/>
                </a:solidFill>
              </a:rPr>
              <a:t>Mock</a:t>
            </a:r>
            <a:endParaRPr lang="pl-PL" sz="3600" b="1" dirty="0">
              <a:solidFill>
                <a:srgbClr val="50A9A7"/>
              </a:solidFill>
            </a:endParaRPr>
          </a:p>
          <a:p>
            <a:pPr algn="l"/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Obiekt, który poza predefiniowaną daną wyjściową śledzi jeszcze wszystkie interakcje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 interfejsem. Zazwyczaj bardziej skomplikowane klasy. Najlepiej skorzystać już z dostępnych wchodzących w skład bibliotek.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0019919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942407"/>
            <a:ext cx="11142921" cy="1626854"/>
          </a:xfrm>
        </p:spPr>
        <p:txBody>
          <a:bodyPr/>
          <a:lstStyle/>
          <a:p>
            <a:r>
              <a:rPr lang="pl-PL" dirty="0" err="1"/>
              <a:t>PHPUnit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4624097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12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Instalacja </a:t>
            </a:r>
            <a:r>
              <a:rPr lang="pl-PL" dirty="0" err="1"/>
              <a:t>PHPUnit</a:t>
            </a:r>
            <a:r>
              <a:rPr lang="pl-PL" dirty="0"/>
              <a:t> przez </a:t>
            </a:r>
            <a:r>
              <a:rPr lang="pl-PL" dirty="0" err="1"/>
              <a:t>Composera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Prostokąt 9"/>
          <p:cNvSpPr/>
          <p:nvPr/>
        </p:nvSpPr>
        <p:spPr>
          <a:xfrm>
            <a:off x="1390649" y="3618420"/>
            <a:ext cx="10837863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5041" algn="l">
              <a:buClr>
                <a:schemeClr val="accent6"/>
              </a:buClr>
              <a:buSzPct val="99000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Najlepiej zainstalować </a:t>
            </a:r>
            <a:r>
              <a:rPr lang="pl-PL" alt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przez </a:t>
            </a:r>
            <a:r>
              <a:rPr lang="pl-PL" alt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Composera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b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Systemy uniksowe</a:t>
            </a:r>
          </a:p>
          <a:p>
            <a:pPr marL="665163" indent="-307975" algn="l">
              <a:buClr>
                <a:schemeClr val="accent6"/>
              </a:buClr>
              <a:buSzPct val="99000"/>
              <a:buFont typeface="Arial" panose="020B0604020202020204" pitchFamily="34" charset="0"/>
              <a:buChar char="•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swojego projektu wykonaj polecenie: </a:t>
            </a:r>
            <a:b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b="1" spc="-4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curl</a:t>
            </a:r>
            <a:r>
              <a:rPr lang="pl-PL" altLang="pl-PL" sz="3600" b="1" spc="-4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-s https://getcomposer.org/installer | </a:t>
            </a:r>
            <a:r>
              <a:rPr lang="pl-PL" altLang="pl-PL" sz="3600" b="1" spc="-4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</a:t>
            </a:r>
            <a:endParaRPr lang="pl-PL" altLang="pl-PL" sz="3600" b="1" spc="-4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System Windows</a:t>
            </a:r>
          </a:p>
          <a:p>
            <a:pPr marL="665163" indent="-307975" algn="l">
              <a:buClr>
                <a:schemeClr val="accent6"/>
              </a:buClr>
              <a:buSzPct val="99000"/>
              <a:buFont typeface="Arial" panose="020B0604020202020204" pitchFamily="34" charset="0"/>
              <a:buChar char="•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pobierz i uruchom instalator 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http://getcomposer.org/Composer-Setup.exe</a:t>
            </a:r>
          </a:p>
          <a:p>
            <a:pPr marL="665163" indent="-307975" algn="l">
              <a:buClr>
                <a:schemeClr val="accent6"/>
              </a:buClr>
              <a:buSzPct val="99000"/>
              <a:buFont typeface="Arial" panose="020B0604020202020204" pitchFamily="34" charset="0"/>
              <a:buChar char="•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  <a:hlinkClick r:id="rId3"/>
            </a:endParaRPr>
          </a:p>
          <a:p>
            <a:pPr marL="723900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50" algn="l"/>
                <a:tab pos="481013" algn="l"/>
                <a:tab pos="723900" algn="l"/>
                <a:tab pos="1296988" algn="l"/>
                <a:tab pos="1704975" algn="l"/>
                <a:tab pos="2111375" algn="l"/>
                <a:tab pos="2519363" algn="l"/>
                <a:tab pos="2927350" algn="l"/>
                <a:tab pos="3333750" algn="l"/>
                <a:tab pos="3741738" algn="l"/>
                <a:tab pos="4149725" algn="l"/>
                <a:tab pos="4556125" algn="l"/>
                <a:tab pos="4964113" algn="l"/>
                <a:tab pos="5372100" algn="l"/>
                <a:tab pos="5780088" algn="l"/>
                <a:tab pos="6186488" algn="l"/>
                <a:tab pos="6594475" algn="l"/>
                <a:tab pos="7002463" algn="l"/>
                <a:tab pos="7408863" algn="l"/>
                <a:tab pos="7816850" algn="l"/>
                <a:tab pos="8224838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swojego projektu utwórz plik </a:t>
            </a:r>
            <a:r>
              <a:rPr lang="pl-PL" alt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composer.json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– będzie on zawierał wpisy, </a:t>
            </a:r>
            <a:b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które poinformują </a:t>
            </a:r>
            <a:r>
              <a:rPr lang="pl-PL" alt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Composera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jakich bibliotek wymaga nasz skrypt.</a:t>
            </a:r>
          </a:p>
          <a:p>
            <a:pPr marL="357188" algn="l">
              <a:buClr>
                <a:schemeClr val="accent6"/>
              </a:buClr>
              <a:buSzPct val="99000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  <a:hlinkClick r:id="rId3"/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  <a:hlinkClick r:id="rId3"/>
            </a:endParaRPr>
          </a:p>
        </p:txBody>
      </p:sp>
      <p:sp>
        <p:nvSpPr>
          <p:cNvPr id="11" name="Prostokąt 10"/>
          <p:cNvSpPr/>
          <p:nvPr/>
        </p:nvSpPr>
        <p:spPr>
          <a:xfrm>
            <a:off x="12515849" y="3618420"/>
            <a:ext cx="1074420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spc="-3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 listy dostępnej na tej stronie: </a:t>
            </a:r>
            <a:r>
              <a:rPr lang="pl-PL" altLang="pl-PL" sz="3600" spc="-30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http://packagist.org/explore</a:t>
            </a:r>
            <a:r>
              <a:rPr lang="pl-PL" altLang="pl-PL" sz="3600" spc="-3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altLang="pl-PL" sz="3600" spc="-3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spc="-30" dirty="0"/>
              <a:t>–</a:t>
            </a:r>
            <a:r>
              <a:rPr lang="pl-PL" altLang="pl-PL" sz="3600" spc="-3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wybieramy bibliotekę PHP Unit: </a:t>
            </a:r>
            <a:r>
              <a:rPr lang="pl-PL" altLang="pl-PL" sz="3600" spc="-30" dirty="0">
                <a:solidFill>
                  <a:schemeClr val="tx1">
                    <a:lumMod val="65000"/>
                    <a:lumOff val="35000"/>
                  </a:schemeClr>
                </a:solidFill>
                <a:hlinkClick r:id="rId5"/>
              </a:rPr>
              <a:t>http://packagist.org/packages/phpunit/phpunit</a:t>
            </a:r>
          </a:p>
        </p:txBody>
      </p:sp>
    </p:spTree>
    <p:extLst>
      <p:ext uri="{BB962C8B-B14F-4D97-AF65-F5344CB8AC3E}">
        <p14:creationId xmlns:p14="http://schemas.microsoft.com/office/powerpoint/2010/main" val="288905402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13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Instalacja </a:t>
            </a:r>
            <a:r>
              <a:rPr lang="pl-PL" dirty="0" err="1"/>
              <a:t>PHPUnit</a:t>
            </a:r>
            <a:r>
              <a:rPr lang="pl-PL" dirty="0"/>
              <a:t> przez </a:t>
            </a:r>
            <a:r>
              <a:rPr lang="pl-PL" dirty="0" err="1"/>
              <a:t>Composera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Prostokąt 7"/>
          <p:cNvSpPr/>
          <p:nvPr/>
        </p:nvSpPr>
        <p:spPr>
          <a:xfrm>
            <a:off x="1390650" y="2622311"/>
            <a:ext cx="10440988" cy="635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4775" indent="0" algn="l">
              <a:lnSpc>
                <a:spcPct val="98000"/>
              </a:lnSpc>
              <a:spcAft>
                <a:spcPts val="1282"/>
              </a:spcAft>
              <a:buClr>
                <a:srgbClr val="333333"/>
              </a:buClr>
              <a:buSzPct val="45000"/>
            </a:pPr>
            <a:r>
              <a:rPr lang="de-DE" altLang="pl-PL" sz="3600" b="1" dirty="0" err="1">
                <a:solidFill>
                  <a:srgbClr val="F88266"/>
                </a:solidFill>
              </a:rPr>
              <a:t>composer.json</a:t>
            </a:r>
            <a:endParaRPr lang="de-DE" altLang="pl-PL" sz="3600" b="1" dirty="0">
              <a:solidFill>
                <a:srgbClr val="F88266"/>
              </a:solidFill>
            </a:endParaRPr>
          </a:p>
        </p:txBody>
      </p:sp>
      <p:sp>
        <p:nvSpPr>
          <p:cNvPr id="9" name="Prostokąt 8"/>
          <p:cNvSpPr/>
          <p:nvPr/>
        </p:nvSpPr>
        <p:spPr>
          <a:xfrm>
            <a:off x="12515850" y="3567688"/>
            <a:ext cx="104775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2075" lvl="1" algn="l">
              <a:buSzPct val="45000"/>
            </a:pPr>
            <a:r>
              <a:rPr lang="de-DE" alt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</a:t>
            </a:r>
          </a:p>
          <a:p>
            <a:pPr marL="92075" lvl="1" algn="l">
              <a:buSzPct val="45000"/>
            </a:pPr>
            <a:r>
              <a:rPr lang="de-DE" alt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</a:t>
            </a:r>
            <a:r>
              <a:rPr lang="de-DE" alt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 "</a:t>
            </a:r>
            <a:r>
              <a:rPr lang="de-DE" alt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require</a:t>
            </a:r>
            <a:r>
              <a:rPr lang="pl-PL" alt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-</a:t>
            </a:r>
            <a:r>
              <a:rPr lang="pl-PL" alt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dev</a:t>
            </a:r>
            <a:r>
              <a:rPr lang="de-DE" alt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de-DE" alt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 {</a:t>
            </a:r>
          </a:p>
          <a:p>
            <a:pPr marL="92075" lvl="1" algn="l">
              <a:buSzPct val="45000"/>
            </a:pPr>
            <a:r>
              <a:rPr lang="de-DE" alt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   </a:t>
            </a:r>
            <a:r>
              <a:rPr lang="de-DE" alt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 "</a:t>
            </a:r>
            <a:r>
              <a:rPr lang="pl-PL" alt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phpunit</a:t>
            </a:r>
            <a:r>
              <a:rPr lang="de-DE" alt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/</a:t>
            </a:r>
            <a:r>
              <a:rPr lang="pl-PL" alt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phpunit</a:t>
            </a:r>
            <a:r>
              <a:rPr lang="de-DE" alt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de-DE" alt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: </a:t>
            </a:r>
            <a:r>
              <a:rPr lang="de-DE" alt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alt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5.5</a:t>
            </a:r>
            <a:r>
              <a:rPr lang="de-DE" alt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.*"</a:t>
            </a:r>
          </a:p>
          <a:p>
            <a:pPr marL="92075" lvl="1" algn="l">
              <a:buSzPct val="45000"/>
            </a:pPr>
            <a:r>
              <a:rPr lang="de-DE" alt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}</a:t>
            </a:r>
          </a:p>
          <a:p>
            <a:pPr marL="92075" lvl="1" algn="l">
              <a:buSzPct val="45000"/>
            </a:pPr>
            <a:r>
              <a:rPr lang="de-DE" alt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1" name="Prostokąt 10"/>
          <p:cNvSpPr/>
          <p:nvPr/>
        </p:nvSpPr>
        <p:spPr>
          <a:xfrm>
            <a:off x="1390650" y="3647410"/>
            <a:ext cx="10440988" cy="54770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lnSpc>
                <a:spcPct val="96000"/>
              </a:lnSpc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require</a:t>
            </a: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jest słowem kluczowym oznaczającym, jakie biblioteki są wymagane </a:t>
            </a:r>
            <a:b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naszym projekcie.</a:t>
            </a:r>
          </a:p>
          <a:p>
            <a:pPr marL="666541" indent="-571500" algn="l">
              <a:lnSpc>
                <a:spcPct val="96000"/>
              </a:lnSpc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lnSpc>
                <a:spcPct val="96000"/>
              </a:lnSpc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monolog/monolog – (autor/nazwa) 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skrócona nazwa biblioteki.</a:t>
            </a:r>
          </a:p>
          <a:p>
            <a:pPr marL="666541" indent="-571500" algn="l">
              <a:lnSpc>
                <a:spcPct val="96000"/>
              </a:lnSpc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3.7.*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– wersja danej biblioteki. 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Gwiazdka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oznacza, że Composer ma zainstalować zawsze najnowszą wersję biblioteki.</a:t>
            </a:r>
          </a:p>
        </p:txBody>
      </p:sp>
    </p:spTree>
    <p:extLst>
      <p:ext uri="{BB962C8B-B14F-4D97-AF65-F5344CB8AC3E}">
        <p14:creationId xmlns:p14="http://schemas.microsoft.com/office/powerpoint/2010/main" val="353176141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14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Instalacja </a:t>
            </a:r>
            <a:r>
              <a:rPr lang="pl-PL" dirty="0" err="1"/>
              <a:t>PHPUnit</a:t>
            </a:r>
            <a:r>
              <a:rPr lang="pl-PL" dirty="0"/>
              <a:t> przez </a:t>
            </a:r>
            <a:r>
              <a:rPr lang="pl-PL" dirty="0" err="1"/>
              <a:t>Composera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Prostokąt 9"/>
          <p:cNvSpPr/>
          <p:nvPr/>
        </p:nvSpPr>
        <p:spPr>
          <a:xfrm>
            <a:off x="1390650" y="3618420"/>
            <a:ext cx="10782306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 zdefiniowaniu zależności naszego skryptu możemy pozwolić </a:t>
            </a:r>
            <a:r>
              <a:rPr lang="pl-PL" alt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Composerowi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działać – pobierze on biblioteki, od których jest zależny nasz skrypt.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Systemu uniksowe</a:t>
            </a:r>
            <a:b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swojego projektu wykonaj polecenie: </a:t>
            </a:r>
            <a:b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</a:t>
            </a: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composer.phar</a:t>
            </a: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install</a:t>
            </a: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System Windows</a:t>
            </a:r>
          </a:p>
          <a:p>
            <a:pPr marL="715963" algn="l">
              <a:buClr>
                <a:schemeClr val="accent6"/>
              </a:buClr>
              <a:buSzPct val="99000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swojego projektu wykonaj polecenie: 		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composer</a:t>
            </a: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install</a:t>
            </a: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Prostokąt 11"/>
          <p:cNvSpPr/>
          <p:nvPr/>
        </p:nvSpPr>
        <p:spPr>
          <a:xfrm>
            <a:off x="12515850" y="3618420"/>
            <a:ext cx="104775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Pobrane biblioteki Composer umieści </a:t>
            </a:r>
            <a:b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vendor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który zostanie utworzony </a:t>
            </a:r>
            <a:b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projektu.</a:t>
            </a: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endParaRPr lang="pl-PL" alt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666541" indent="-571500" algn="l">
              <a:buClr>
                <a:schemeClr val="accent6"/>
              </a:buClr>
              <a:buSzPct val="99000"/>
              <a:buFont typeface="Wingdings" panose="05000000000000000000" pitchFamily="2" charset="2"/>
              <a:buChar char="Ø"/>
              <a:tabLst>
                <a:tab pos="387366" algn="l"/>
                <a:tab pos="482408" algn="l"/>
                <a:tab pos="889933" algn="l"/>
                <a:tab pos="1297460" algn="l"/>
                <a:tab pos="1704985" algn="l"/>
                <a:tab pos="2112512" algn="l"/>
                <a:tab pos="2520037" algn="l"/>
                <a:tab pos="2927564" algn="l"/>
                <a:tab pos="3335089" algn="l"/>
                <a:tab pos="3742616" algn="l"/>
                <a:tab pos="4150141" algn="l"/>
                <a:tab pos="4557668" algn="l"/>
                <a:tab pos="4965193" algn="l"/>
                <a:tab pos="5372720" algn="l"/>
                <a:tab pos="5780245" algn="l"/>
                <a:tab pos="6187772" algn="l"/>
                <a:tab pos="6595297" algn="l"/>
                <a:tab pos="7002824" algn="l"/>
                <a:tab pos="7410349" algn="l"/>
                <a:tab pos="7817876" algn="l"/>
                <a:tab pos="8225401" algn="l"/>
              </a:tabLst>
            </a:pP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Zostanie także utworzony plik 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vendor</a:t>
            </a: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/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autoload.php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który musimy dołączyć do naszego skryptu, umieszczając na jego początku polecenie: </a:t>
            </a:r>
            <a:b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require</a:t>
            </a: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'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vendor</a:t>
            </a: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/</a:t>
            </a:r>
            <a:r>
              <a:rPr lang="pl-PL" alt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autoload.php</a:t>
            </a:r>
            <a:r>
              <a:rPr lang="pl-PL" alt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'</a:t>
            </a:r>
            <a:r>
              <a:rPr lang="pl-PL" alt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13" name="Prostokąt 12"/>
          <p:cNvSpPr/>
          <p:nvPr/>
        </p:nvSpPr>
        <p:spPr>
          <a:xfrm>
            <a:off x="1390650" y="2622311"/>
            <a:ext cx="10440988" cy="635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4775" indent="0" algn="l">
              <a:lnSpc>
                <a:spcPct val="98000"/>
              </a:lnSpc>
              <a:spcAft>
                <a:spcPts val="1282"/>
              </a:spcAft>
              <a:buClr>
                <a:srgbClr val="333333"/>
              </a:buClr>
              <a:buSzPct val="45000"/>
            </a:pPr>
            <a:r>
              <a:rPr lang="pl-PL" altLang="pl-PL" sz="3600" b="1" dirty="0">
                <a:solidFill>
                  <a:srgbClr val="F88266"/>
                </a:solidFill>
              </a:rPr>
              <a:t>Instalacja bibliotek</a:t>
            </a:r>
            <a:endParaRPr lang="de-DE" altLang="pl-PL" sz="3600" b="1" dirty="0">
              <a:solidFill>
                <a:srgbClr val="F882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31870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15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Sprawdzamy, czy wszystko działa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49" y="3617913"/>
            <a:ext cx="21204655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  <a:cs typeface="Consolas" panose="020B0609020204030204" pitchFamily="49" charset="0"/>
              </a:rPr>
              <a:t>Komenda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./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vendor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/bin/</a:t>
            </a:r>
            <a:r>
              <a:rPr lang="pl-PL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phpunit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b="1" dirty="0">
                <a:solidFill>
                  <a:srgbClr val="50A9A7"/>
                </a:solidFill>
                <a:cs typeface="Consolas" panose="020B0609020204030204" pitchFamily="49" charset="0"/>
              </a:rPr>
              <a:t>Wynik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3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.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7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.2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1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by Sebastian Bergmann.</a:t>
            </a:r>
          </a:p>
          <a:p>
            <a:pPr algn="l"/>
            <a:endParaRPr lang="en-US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Usage: 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[switches] 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UnitTest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[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UnitTest.php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]</a:t>
            </a:r>
          </a:p>
          <a:p>
            <a:pPr algn="l">
              <a:tabLst>
                <a:tab pos="1619250" algn="l"/>
              </a:tabLst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[switches] &lt;directory&gt;</a:t>
            </a:r>
          </a:p>
          <a:p>
            <a:pPr algn="l"/>
            <a:endParaRPr lang="en-US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--log-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junit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&lt;file&gt;        Log test execution in JUnit XML format to file.</a:t>
            </a:r>
          </a:p>
          <a:p>
            <a:pPr algn="l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--log-tap &lt;file&gt;          Log test execution in TAP format to file.</a:t>
            </a:r>
          </a:p>
          <a:p>
            <a:pPr algn="l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--log-</a:t>
            </a:r>
            <a:r>
              <a:rPr lang="en-US" sz="3600" b="1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json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&lt;file&gt;        Log test execution in JSON format.</a:t>
            </a:r>
          </a:p>
          <a:p>
            <a:pPr algn="l"/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...</a:t>
            </a:r>
            <a:endParaRPr lang="en-US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47141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16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Nasz pierwszy test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060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pliku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/test/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SampleTest.php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wpisz następujący kod:</a:t>
            </a:r>
          </a:p>
        </p:txBody>
      </p:sp>
      <p:sp>
        <p:nvSpPr>
          <p:cNvPr id="6" name="Prostokąt 5"/>
          <p:cNvSpPr/>
          <p:nvPr/>
        </p:nvSpPr>
        <p:spPr>
          <a:xfrm>
            <a:off x="1390650" y="5394170"/>
            <a:ext cx="10406063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class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sampleTest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extends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PHPUnit_Framework_TestCase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{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</a:t>
            </a:r>
            <a:r>
              <a:rPr lang="en-US" sz="3600" b="1" dirty="0">
                <a:solidFill>
                  <a:schemeClr val="accent5"/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public function </a:t>
            </a:r>
            <a:r>
              <a:rPr lang="en-US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testTrue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{</a:t>
            </a:r>
          </a:p>
          <a:p>
            <a:pPr algn="l">
              <a:lnSpc>
                <a:spcPct val="150000"/>
              </a:lnSpc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    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$this-&gt;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assertTrue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en-US" sz="3600" b="1" dirty="0">
                <a:solidFill>
                  <a:schemeClr val="accent2"/>
                </a:solidFill>
                <a:cs typeface="Consolas" panose="020B0609020204030204" pitchFamily="49" charset="0"/>
              </a:rPr>
              <a:t>false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}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7" name="Prostokąt 6"/>
          <p:cNvSpPr/>
          <p:nvPr/>
        </p:nvSpPr>
        <p:spPr>
          <a:xfrm>
            <a:off x="12587288" y="3617913"/>
            <a:ext cx="10406062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</a:rPr>
              <a:t>Komenda uruchamiająca test</a:t>
            </a:r>
            <a:br>
              <a:rPr lang="pl-PL" sz="3600" b="1" dirty="0">
                <a:solidFill>
                  <a:srgbClr val="50A9A7"/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./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vendor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/bin/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test/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sampleTest.php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b="1" dirty="0">
                <a:solidFill>
                  <a:srgbClr val="50A9A7"/>
                </a:solidFill>
              </a:rPr>
              <a:t>Wynik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3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7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.2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1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by Sebastian Bergmann.</a:t>
            </a: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</a:t>
            </a: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Time: 0 seconds, Memory: 1.75Mb</a:t>
            </a: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There was 1 failure:</a:t>
            </a:r>
          </a:p>
          <a:p>
            <a:pPr algn="l"/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1) 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sampleTest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::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testTrue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Failed asserting that false is true.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C:\xampp\htdocs\phpunit\test\SampleTest.php:5</a:t>
            </a: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FAILURES!</a:t>
            </a: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Tests: 1, Assertions: 1, Failures: 1.</a:t>
            </a:r>
            <a:endParaRPr lang="pl-PL" sz="3600" b="1" dirty="0">
              <a:solidFill>
                <a:srgbClr val="50A9A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735299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17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Nasz pierwszy test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1080135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spc="-3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Każdy nasz test ma spełniać następujące założenia: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Mieć nazwę klasy taką samą jak nazwa pliku,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dziedziczyć po jednej z klas testujących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(np. </a:t>
            </a:r>
            <a:r>
              <a:rPr lang="en-US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PHPUnit_Framework_TestCase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mieć publiczne metody zaczynające się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od słowa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test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7083" y="2382520"/>
            <a:ext cx="7521984" cy="870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7142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18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Asercje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49" y="3617913"/>
            <a:ext cx="2153126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Asercje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funkcje, które przerwą wykonywanie testu, jeżeli nie zajdzie podany warunek.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Asercje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podstawa pisania testów.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asercji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zawsze jako ostatni argument możemy przekazać string, który zostanie wyświetlony w przypadku niespełnienia wymagań.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57720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19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Nasza pierwsza asercja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66587" y="3377789"/>
            <a:ext cx="10406063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class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sampleTest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extends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PHPUnit_Framework_TestCase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{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public function </a:t>
            </a:r>
            <a:r>
              <a:rPr lang="en-US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testTrue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{</a:t>
            </a:r>
          </a:p>
          <a:p>
            <a:pPr marL="990600"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$this-&gt;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assertTrue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en-US" sz="3600" b="1" dirty="0">
                <a:solidFill>
                  <a:schemeClr val="accent2"/>
                </a:solidFill>
                <a:cs typeface="Consolas" panose="020B0609020204030204" pitchFamily="49" charset="0"/>
              </a:rPr>
              <a:t>false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"First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assertion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failed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}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93766" y="3576771"/>
            <a:ext cx="10406062" cy="5068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3.7.21 by Sebastian Bergmann.</a:t>
            </a: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</a:t>
            </a: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Time: 0 seconds, Memory: 1.75Mb</a:t>
            </a: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There was 1 failure:</a:t>
            </a:r>
          </a:p>
          <a:p>
            <a:pPr algn="l"/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1) 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sampleTest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::</a:t>
            </a:r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testTrue</a:t>
            </a: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First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assertion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failed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Failed asserting that false is true.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…</a:t>
            </a:r>
          </a:p>
        </p:txBody>
      </p:sp>
      <p:sp>
        <p:nvSpPr>
          <p:cNvPr id="7" name="Prostokąt 6"/>
          <p:cNvSpPr/>
          <p:nvPr/>
        </p:nvSpPr>
        <p:spPr>
          <a:xfrm>
            <a:off x="1309436" y="2782669"/>
            <a:ext cx="105222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  <a:cs typeface="Consolas" panose="020B0609020204030204" pitchFamily="49" charset="0"/>
              </a:rPr>
              <a:t>Kod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12567986" y="2782669"/>
            <a:ext cx="105222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  <a:cs typeface="Consolas" panose="020B0609020204030204" pitchFamily="49" charset="0"/>
              </a:rPr>
              <a:t>Wynik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1093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Plan</a:t>
            </a:r>
            <a:endParaRPr lang="pl-PL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Shape 541"/>
          <p:cNvSpPr/>
          <p:nvPr/>
        </p:nvSpPr>
        <p:spPr>
          <a:xfrm>
            <a:off x="1390650" y="3454787"/>
            <a:ext cx="21602700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700" spc="26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2" action="ppaction://hlinksldjump"/>
              </a:rPr>
              <a:t>Wprowadzenie do testowania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3" action="ppaction://hlinksldjump"/>
              </a:rPr>
              <a:t>PHPUnit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 action="ppaction://hlinksldjump"/>
              </a:rPr>
              <a:t>Test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 action="ppaction://hlinksldjump"/>
              </a:rPr>
              <a:t>Driven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 action="ppaction://hlinksldjump"/>
              </a:rPr>
              <a:t>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hlinkClick r:id="rId4" action="ppaction://hlinksldjump"/>
              </a:rPr>
              <a:t>Developement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9" name="Shape 541"/>
          <p:cNvSpPr/>
          <p:nvPr/>
        </p:nvSpPr>
        <p:spPr>
          <a:xfrm>
            <a:off x="3333271" y="4381163"/>
            <a:ext cx="8166100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sz="2700" spc="26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>
              <a:buClr>
                <a:srgbClr val="333333"/>
              </a:buClr>
              <a:buSzPct val="45000"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endParaRPr lang="pl-PL" sz="36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1" name="Shape 541"/>
          <p:cNvSpPr/>
          <p:nvPr/>
        </p:nvSpPr>
        <p:spPr>
          <a:xfrm>
            <a:off x="3333271" y="5491169"/>
            <a:ext cx="11489634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700" spc="26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>
              <a:buClr>
                <a:srgbClr val="333333"/>
              </a:buClr>
              <a:buSzPct val="45000"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endParaRPr lang="pl-PL" altLang="pl-PL" sz="36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3" name="Shape 541"/>
          <p:cNvSpPr/>
          <p:nvPr/>
        </p:nvSpPr>
        <p:spPr>
          <a:xfrm>
            <a:off x="3333271" y="6595260"/>
            <a:ext cx="8166100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sz="2700" spc="26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>
              <a:buClr>
                <a:srgbClr val="333333"/>
              </a:buClr>
              <a:buSzPct val="45000"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endParaRPr lang="pl-PL" altLang="pl-PL" sz="36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5" name="Prostokąt 4"/>
          <p:cNvSpPr/>
          <p:nvPr/>
        </p:nvSpPr>
        <p:spPr>
          <a:xfrm>
            <a:off x="12609636" y="3398230"/>
            <a:ext cx="87556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prstClr val="black">
                    <a:lumMod val="65000"/>
                    <a:lumOff val="35000"/>
                  </a:prstClr>
                </a:solidFill>
                <a:hlinkClick r:id="rId5" action="ppaction://hlinksldjump"/>
              </a:rPr>
              <a:t>Fikstury</a:t>
            </a:r>
            <a:endParaRPr lang="pl-PL" sz="36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571500" lvl="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prstClr val="black">
                    <a:lumMod val="65000"/>
                    <a:lumOff val="35000"/>
                  </a:prstClr>
                </a:solidFill>
                <a:hlinkClick r:id="" action="ppaction://noaction"/>
              </a:rPr>
              <a:t>Uruchamianie testów</a:t>
            </a:r>
            <a:endParaRPr lang="pl-PL" sz="36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571500" lvl="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prstClr val="black">
                    <a:lumMod val="65000"/>
                    <a:lumOff val="35000"/>
                  </a:prstClr>
                </a:solidFill>
                <a:hlinkClick r:id="" action="ppaction://noaction"/>
              </a:rPr>
              <a:t>Organizacja i konfiguracja testów</a:t>
            </a:r>
            <a:endParaRPr lang="pl-PL" sz="36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571500" lvl="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prstClr val="black">
                    <a:lumMod val="65000"/>
                    <a:lumOff val="35000"/>
                  </a:prstClr>
                </a:solidFill>
                <a:hlinkClick r:id="" action="ppaction://noaction"/>
              </a:rPr>
              <a:t>Testowanie bazy danych</a:t>
            </a:r>
            <a:endParaRPr lang="pl-PL" sz="36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2668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20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Poprawiamy test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71600" y="3377865"/>
            <a:ext cx="10406063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class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sampleTest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extends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PHPUnit_Framework_TestCase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{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</a:t>
            </a:r>
            <a:r>
              <a:rPr lang="en-US" sz="3600" b="1" dirty="0">
                <a:solidFill>
                  <a:srgbClr val="7030A0"/>
                </a:solidFill>
                <a:cs typeface="Consolas" panose="020B0609020204030204" pitchFamily="49" charset="0"/>
              </a:rPr>
              <a:t>public function </a:t>
            </a:r>
            <a:r>
              <a:rPr lang="en-US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testTrue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()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{</a:t>
            </a:r>
          </a:p>
          <a:p>
            <a:pPr marL="990600"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$this-&gt;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assertTrue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true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</a:t>
            </a:r>
          </a:p>
          <a:p>
            <a:pPr marL="990600" algn="l">
              <a:lnSpc>
                <a:spcPct val="150000"/>
              </a:lnSpc>
              <a:tabLst>
                <a:tab pos="4933950" algn="l"/>
              </a:tabLst>
            </a:pP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First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assertion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failed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 }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}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3558004"/>
            <a:ext cx="1040606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PHPUnit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3.7.21 by Sebastian Bergmann.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Time: 0 seconds, Memory: 1.75Mb</a:t>
            </a:r>
          </a:p>
          <a:p>
            <a:pPr algn="l"/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algn="l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OK (1 test, 1 assertion)</a:t>
            </a:r>
          </a:p>
        </p:txBody>
      </p:sp>
      <p:sp>
        <p:nvSpPr>
          <p:cNvPr id="7" name="Prostokąt 6"/>
          <p:cNvSpPr/>
          <p:nvPr/>
        </p:nvSpPr>
        <p:spPr>
          <a:xfrm>
            <a:off x="1309436" y="2801719"/>
            <a:ext cx="105222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  <a:cs typeface="Consolas" panose="020B0609020204030204" pitchFamily="49" charset="0"/>
              </a:rPr>
              <a:t>Kod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12550401" y="2784134"/>
            <a:ext cx="105222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  <a:cs typeface="Consolas" panose="020B0609020204030204" pitchFamily="49" charset="0"/>
              </a:rPr>
              <a:t>Wynik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18150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21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asercji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jest ponad 30 asercji, które testują różne założenia.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Np. użyta przez nas wcześniej funkcja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assertTrue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 sprawdza, czy podany do niej parametr konwertuje się na wartość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true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7" y="3425408"/>
            <a:ext cx="11427745" cy="7571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$this-&gt;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assertTrue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true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"First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assertion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failed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</a:t>
            </a: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//pass</a:t>
            </a: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$this-&gt;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assertTrue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accent2"/>
                </a:solidFill>
                <a:cs typeface="Consolas" panose="020B0609020204030204" pitchFamily="49" charset="0"/>
              </a:rPr>
              <a:t>false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"First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assertion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failed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</a:t>
            </a: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//</a:t>
            </a:r>
            <a:r>
              <a:rPr lang="pl-PL" sz="360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fail</a:t>
            </a:r>
            <a:endParaRPr lang="pl-PL" sz="3600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$this-&gt;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assertTrue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>
                <a:solidFill>
                  <a:schemeClr val="accent2"/>
                </a:solidFill>
                <a:cs typeface="Consolas" panose="020B0609020204030204" pitchFamily="49" charset="0"/>
              </a:rPr>
              <a:t>1&lt;5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"First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assertion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failed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  </a:t>
            </a: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//pass</a:t>
            </a:r>
          </a:p>
          <a:p>
            <a:pPr algn="l">
              <a:lnSpc>
                <a:spcPct val="150000"/>
              </a:lnSpc>
              <a:tabLst>
                <a:tab pos="3848100" algn="l"/>
              </a:tabLst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$this-&gt;</a:t>
            </a:r>
            <a:r>
              <a:rPr lang="en-US" sz="3600" b="1" dirty="0" err="1">
                <a:solidFill>
                  <a:schemeClr val="accent5"/>
                </a:solidFill>
                <a:cs typeface="Consolas" panose="020B0609020204030204" pitchFamily="49" charset="0"/>
              </a:rPr>
              <a:t>assertTrue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foo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===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"bar"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, </a:t>
            </a:r>
            <a:b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</a:b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	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"First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assertion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 </a:t>
            </a:r>
            <a:r>
              <a:rPr lang="pl-PL" sz="3600" b="1" dirty="0" err="1">
                <a:solidFill>
                  <a:schemeClr val="accent6"/>
                </a:solidFill>
                <a:cs typeface="Consolas" panose="020B0609020204030204" pitchFamily="49" charset="0"/>
              </a:rPr>
              <a:t>failed</a:t>
            </a:r>
            <a:r>
              <a:rPr lang="pl-PL" sz="3600" b="1" dirty="0">
                <a:solidFill>
                  <a:schemeClr val="accent6"/>
                </a:solidFill>
                <a:cs typeface="Consolas" panose="020B0609020204030204" pitchFamily="49" charset="0"/>
              </a:rPr>
              <a:t>"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);</a:t>
            </a:r>
            <a:r>
              <a:rPr lang="pl-PL" sz="3600" b="1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 </a:t>
            </a:r>
            <a:r>
              <a:rPr lang="pl-PL" sz="3600" dirty="0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//</a:t>
            </a:r>
            <a:r>
              <a:rPr lang="pl-PL" sz="3600" dirty="0" err="1">
                <a:solidFill>
                  <a:schemeClr val="bg2">
                    <a:lumMod val="50000"/>
                  </a:schemeClr>
                </a:solidFill>
                <a:cs typeface="Consolas" panose="020B0609020204030204" pitchFamily="49" charset="0"/>
              </a:rPr>
              <a:t>fail</a:t>
            </a:r>
            <a:endParaRPr lang="pl-PL" sz="3600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398292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22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>
          <a:xfrm>
            <a:off x="1390650" y="730251"/>
            <a:ext cx="21602700" cy="1239226"/>
          </a:xfrm>
        </p:spPr>
        <p:txBody>
          <a:bodyPr/>
          <a:lstStyle/>
          <a:p>
            <a:r>
              <a:rPr lang="pl-PL" dirty="0"/>
              <a:t>Najważniejsze asercje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06063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assertArrayHasKey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key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array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Sprawdza, czy w tablicy znajduje się podany klucz.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assertCount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expected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array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Sprawdza wielkość podanej tablicy.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assertEmpty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array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Sprawdza, czy tablica jest pusta.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assertEquals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expected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actual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Sprawdza, czy podane zmienne są takie same.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3617913"/>
            <a:ext cx="10406062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assertFalse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value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Sprawdza, czy podana zmienna to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false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assertNull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value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: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Sprawdza, czy podana zmienna to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null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assertSame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(value1, value2)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: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Sprawdza, czy podane zmienne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to ten sam obiekt.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assertTrue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value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: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Sprawdza, czy podana zmienna to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true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946252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23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Asercje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49" y="3617913"/>
            <a:ext cx="10440989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Sprawdzają, czy podane w napisie założenia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są spełnione.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assertStringEndsWith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suffix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string)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assertStringStartsWith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prefix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string)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3618420"/>
            <a:ext cx="10234612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Sprawdzają, czy podane w liczbach założenia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są spełnione.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  <a:cs typeface="Consolas" panose="020B0609020204030204" pitchFamily="49" charset="0"/>
            </a:endParaRP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assertGreaterThan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expected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actual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assertGreaterThanOrEqual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expected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actual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assertLessThan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expected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actual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assertLessThanOrEqual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(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expected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, </a:t>
            </a:r>
            <a:r>
              <a:rPr lang="pl-PL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actual</a:t>
            </a:r>
            <a:r>
              <a:rPr lang="pl-PL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7" name="Prostokąt 6"/>
          <p:cNvSpPr/>
          <p:nvPr/>
        </p:nvSpPr>
        <p:spPr>
          <a:xfrm>
            <a:off x="1342524" y="9960072"/>
            <a:ext cx="203143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Opis asercji możecie znaleźć na stronie:</a:t>
            </a: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https://phpunit.de/manual/current/en/appendixes.assertions.html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  <p:sp>
        <p:nvSpPr>
          <p:cNvPr id="8" name="Prostokąt 7"/>
          <p:cNvSpPr/>
          <p:nvPr/>
        </p:nvSpPr>
        <p:spPr>
          <a:xfrm>
            <a:off x="1309436" y="2782669"/>
            <a:ext cx="105222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  <a:cs typeface="Consolas" panose="020B0609020204030204" pitchFamily="49" charset="0"/>
              </a:rPr>
              <a:t>Stringi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  <p:sp>
        <p:nvSpPr>
          <p:cNvPr id="9" name="Prostokąt 8"/>
          <p:cNvSpPr/>
          <p:nvPr/>
        </p:nvSpPr>
        <p:spPr>
          <a:xfrm>
            <a:off x="12567986" y="2782669"/>
            <a:ext cx="105222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  <a:cs typeface="Consolas" panose="020B0609020204030204" pitchFamily="49" charset="0"/>
              </a:rPr>
              <a:t>Liczby</a:t>
            </a:r>
            <a:endParaRPr lang="pl-PL" sz="3600" b="1" dirty="0">
              <a:solidFill>
                <a:schemeClr val="bg2">
                  <a:lumMod val="50000"/>
                </a:schemeClr>
              </a:solidFill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36411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24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Czas na zadania</a:t>
            </a:r>
          </a:p>
        </p:txBody>
      </p:sp>
      <p:sp>
        <p:nvSpPr>
          <p:cNvPr id="4" name="Prostokąt 3"/>
          <p:cNvSpPr/>
          <p:nvPr/>
        </p:nvSpPr>
        <p:spPr>
          <a:xfrm>
            <a:off x="1390650" y="3594944"/>
            <a:ext cx="219441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Przeróbcie ćwiczenia z dnia pierwszego </a:t>
            </a:r>
            <a:r>
              <a:rPr lang="pl-PL" sz="3600">
                <a:solidFill>
                  <a:schemeClr val="tx1">
                    <a:lumMod val="65000"/>
                    <a:lumOff val="35000"/>
                  </a:schemeClr>
                </a:solidFill>
              </a:rPr>
              <a:t>i katalogu 1_PHPUnit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5779421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701776"/>
            <a:ext cx="11142921" cy="1626854"/>
          </a:xfrm>
        </p:spPr>
        <p:txBody>
          <a:bodyPr/>
          <a:lstStyle/>
          <a:p>
            <a:r>
              <a:rPr lang="pl-PL" dirty="0"/>
              <a:t>Debugowanie testów w </a:t>
            </a:r>
            <a:r>
              <a:rPr lang="pl-PL" dirty="0" err="1"/>
              <a:t>NetBeans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8894761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26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Debugowanie testów w </a:t>
            </a:r>
            <a:r>
              <a:rPr lang="pl-PL" dirty="0" err="1"/>
              <a:t>NetBeans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3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2587288" y="3617912"/>
            <a:ext cx="1040606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Tworzymy nowy projekt w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NetBeans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Instalujemy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za pomocą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composera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Dodajemy katalog z testami oraz przykładowy test.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2694939"/>
            <a:ext cx="66479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F88266"/>
                </a:solidFill>
              </a:rPr>
              <a:t>Przygotowanie do testowania</a:t>
            </a:r>
          </a:p>
        </p:txBody>
      </p:sp>
      <p:sp>
        <p:nvSpPr>
          <p:cNvPr id="7" name="Prostokąt 6"/>
          <p:cNvSpPr/>
          <p:nvPr/>
        </p:nvSpPr>
        <p:spPr>
          <a:xfrm>
            <a:off x="1414713" y="2719001"/>
            <a:ext cx="22878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F88266"/>
                </a:solidFill>
              </a:rPr>
              <a:t>Założenia</a:t>
            </a:r>
          </a:p>
        </p:txBody>
      </p:sp>
      <p:sp>
        <p:nvSpPr>
          <p:cNvPr id="8" name="Prostokąt 7"/>
          <p:cNvSpPr/>
          <p:nvPr/>
        </p:nvSpPr>
        <p:spPr>
          <a:xfrm>
            <a:off x="1414713" y="3617912"/>
            <a:ext cx="10416925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Mamy zainstalowany, poprawnie skonfigurowany i działający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xdebug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katalogu naszego projektu instalujemy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za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pomoca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composera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composer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require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Mamy utworzony katalog z testami np.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tests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Pamiętamy, że nasze projekty na maszynie wirtualnej znajdują się w katalogu: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/www/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html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Maszyna jest dostępna pod adresem IP: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192.168.33.22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8278" y="7006534"/>
            <a:ext cx="8845861" cy="574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2049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27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Debugowanie testów w </a:t>
            </a:r>
            <a:r>
              <a:rPr lang="pl-PL" dirty="0" err="1"/>
              <a:t>NetBeans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3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2587288" y="3617912"/>
            <a:ext cx="10406062" cy="10618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Logujemy się na maszynę wirtualną używając komendy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vagrant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ssh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 zalogowaniu przechodzimy do katalogu głównego naszego projektu: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cd /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/www/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html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pl-PL" sz="36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Shop</a:t>
            </a:r>
            <a:br>
              <a:rPr lang="pl-PL" sz="36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Uruchamiamy debugowanie projektu w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NetBeans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konsoli uruchamiamy komendę, która umożliwi nam debugowanie testów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 XDEBUG_CONFIG="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remote_connect_back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=0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idekey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=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netbeans-xdebug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remote_host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=10.0.2.2"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1414713" y="3617912"/>
            <a:ext cx="1041692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Dodajemy do naszego kodu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breakpointy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klikając po lewej stronie w linii kodu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4006" y="5013767"/>
            <a:ext cx="8951715" cy="5086202"/>
          </a:xfrm>
          <a:prstGeom prst="rect">
            <a:avLst/>
          </a:prstGeom>
        </p:spPr>
      </p:pic>
      <p:sp>
        <p:nvSpPr>
          <p:cNvPr id="11" name="Łuk 9"/>
          <p:cNvSpPr/>
          <p:nvPr/>
        </p:nvSpPr>
        <p:spPr>
          <a:xfrm rot="20983916" flipH="1">
            <a:off x="11562643" y="11388326"/>
            <a:ext cx="2677703" cy="214997"/>
          </a:xfrm>
          <a:prstGeom prst="arc">
            <a:avLst/>
          </a:pr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Shape 593"/>
          <p:cNvSpPr/>
          <p:nvPr/>
        </p:nvSpPr>
        <p:spPr>
          <a:xfrm>
            <a:off x="7304914" y="11366281"/>
            <a:ext cx="4078285" cy="1895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Komendę uruchamiamy tylko jeden raz każdorazowo po zalogowaniu przez </a:t>
            </a:r>
            <a:r>
              <a:rPr lang="pl-PL" altLang="pl-PL" sz="28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ssh</a:t>
            </a:r>
            <a:endParaRPr lang="pl-PL" altLang="pl-PL" sz="20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Łuk 9"/>
          <p:cNvSpPr/>
          <p:nvPr/>
        </p:nvSpPr>
        <p:spPr>
          <a:xfrm rot="19578000" flipH="1" flipV="1">
            <a:off x="17095621" y="5479434"/>
            <a:ext cx="2536855" cy="1671657"/>
          </a:xfrm>
          <a:prstGeom prst="arc">
            <a:avLst/>
          </a:pr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5" name="Shape 593"/>
          <p:cNvSpPr/>
          <p:nvPr/>
        </p:nvSpPr>
        <p:spPr>
          <a:xfrm>
            <a:off x="18915065" y="6368984"/>
            <a:ext cx="4078285" cy="94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>
                <a:solidFill>
                  <a:schemeClr val="bg2">
                    <a:lumMod val="50000"/>
                  </a:schemeClr>
                </a:solidFill>
                <a:latin typeface="+mj-lt"/>
              </a:rPr>
              <a:t>Shop to katalog naszego projektu</a:t>
            </a:r>
            <a:endParaRPr lang="pl-PL" altLang="pl-PL" sz="20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8110314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28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Debugowanie testów w </a:t>
            </a:r>
            <a:r>
              <a:rPr lang="pl-PL" dirty="0" err="1"/>
              <a:t>NetBeans</a:t>
            </a:r>
            <a:endParaRPr lang="pl-PL" dirty="0"/>
          </a:p>
        </p:txBody>
      </p:sp>
      <p:pic>
        <p:nvPicPr>
          <p:cNvPr id="4" name="droppedImage.pdf"/>
          <p:cNvPicPr/>
          <p:nvPr/>
        </p:nvPicPr>
        <p:blipFill>
          <a:blip r:embed="rId3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Prostokąt 7"/>
          <p:cNvSpPr/>
          <p:nvPr/>
        </p:nvSpPr>
        <p:spPr>
          <a:xfrm>
            <a:off x="1414713" y="3617912"/>
            <a:ext cx="10416925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Będąc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głównym katalogu projektu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konsoli wpisujemy ścieżkę do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oraz ścieżkę do pliku testu.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./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vendor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/bin/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phpunit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./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tests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exTest.php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Teraz nasz test się zatrzyma i możemy przejść do standardowego debugowania w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NetBeans</a:t>
            </a: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Łuk 9"/>
          <p:cNvSpPr/>
          <p:nvPr/>
        </p:nvSpPr>
        <p:spPr>
          <a:xfrm rot="3940063" flipV="1">
            <a:off x="6219301" y="4937237"/>
            <a:ext cx="2525697" cy="1340376"/>
          </a:xfrm>
          <a:prstGeom prst="arc">
            <a:avLst/>
          </a:pr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3" name="Shape 593"/>
          <p:cNvSpPr/>
          <p:nvPr/>
        </p:nvSpPr>
        <p:spPr>
          <a:xfrm>
            <a:off x="7992180" y="6368984"/>
            <a:ext cx="4078285" cy="94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To katalog z naszymi testami</a:t>
            </a:r>
            <a:endParaRPr lang="pl-PL" altLang="pl-PL" sz="20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Łuk 9"/>
          <p:cNvSpPr/>
          <p:nvPr/>
        </p:nvSpPr>
        <p:spPr>
          <a:xfrm rot="3940063" flipV="1">
            <a:off x="2808763" y="5128509"/>
            <a:ext cx="2525697" cy="1340376"/>
          </a:xfrm>
          <a:prstGeom prst="arc">
            <a:avLst/>
          </a:prstGeom>
          <a:noFill/>
          <a:ln w="57150" cap="flat">
            <a:solidFill>
              <a:srgbClr val="D15611"/>
            </a:solidFill>
            <a:prstDash val="sysDash"/>
            <a:miter lim="400000"/>
            <a:headEnd type="triangl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5" name="Shape 593"/>
          <p:cNvSpPr/>
          <p:nvPr/>
        </p:nvSpPr>
        <p:spPr>
          <a:xfrm>
            <a:off x="4581642" y="6560256"/>
            <a:ext cx="4078285" cy="94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>
              <a:lnSpc>
                <a:spcPct val="110000"/>
              </a:lnSpc>
              <a:defRPr sz="2700">
                <a:solidFill>
                  <a:srgbClr val="3548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To adres</a:t>
            </a:r>
          </a:p>
          <a:p>
            <a:pPr marL="96482" indent="0" algn="l">
              <a:buClr>
                <a:srgbClr val="333333"/>
              </a:buClr>
              <a:buSzPct val="45000"/>
              <a:buNone/>
              <a:tabLst>
                <a:tab pos="390246" algn="l"/>
                <a:tab pos="485288" algn="l"/>
                <a:tab pos="892813" algn="l"/>
                <a:tab pos="1300340" algn="l"/>
                <a:tab pos="1707865" algn="l"/>
                <a:tab pos="2115392" algn="l"/>
                <a:tab pos="2522917" algn="l"/>
                <a:tab pos="2930444" algn="l"/>
                <a:tab pos="3337969" algn="l"/>
                <a:tab pos="3745496" algn="l"/>
                <a:tab pos="4153021" algn="l"/>
                <a:tab pos="4560548" algn="l"/>
                <a:tab pos="4968073" algn="l"/>
                <a:tab pos="5375600" algn="l"/>
                <a:tab pos="5783125" algn="l"/>
                <a:tab pos="6190652" algn="l"/>
                <a:tab pos="6598177" algn="l"/>
                <a:tab pos="7005704" algn="l"/>
                <a:tab pos="7413229" algn="l"/>
                <a:tab pos="7820756" algn="l"/>
                <a:tab pos="8228281" algn="l"/>
              </a:tabLst>
            </a:pPr>
            <a:r>
              <a:rPr lang="pl-PL" altLang="pl-PL" sz="2800" dirty="0" err="1">
                <a:solidFill>
                  <a:schemeClr val="bg2">
                    <a:lumMod val="50000"/>
                  </a:schemeClr>
                </a:solidFill>
                <a:latin typeface="+mj-lt"/>
              </a:rPr>
              <a:t>phpunit</a:t>
            </a:r>
            <a:endParaRPr lang="pl-PL" altLang="pl-PL" sz="20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4728" y="3099175"/>
            <a:ext cx="10325084" cy="781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899936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581461"/>
            <a:ext cx="11142921" cy="1626854"/>
          </a:xfrm>
        </p:spPr>
        <p:txBody>
          <a:bodyPr/>
          <a:lstStyle/>
          <a:p>
            <a:r>
              <a:rPr lang="pl-PL" dirty="0"/>
              <a:t>Test </a:t>
            </a:r>
            <a:r>
              <a:rPr lang="pl-PL" dirty="0" err="1"/>
              <a:t>Driven</a:t>
            </a:r>
            <a:r>
              <a:rPr lang="pl-PL" dirty="0"/>
              <a:t> Development</a:t>
            </a:r>
          </a:p>
        </p:txBody>
      </p:sp>
    </p:spTree>
    <p:extLst>
      <p:ext uri="{BB962C8B-B14F-4D97-AF65-F5344CB8AC3E}">
        <p14:creationId xmlns:p14="http://schemas.microsoft.com/office/powerpoint/2010/main" val="22814465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20539" y="5653650"/>
            <a:ext cx="11142921" cy="1626854"/>
          </a:xfrm>
        </p:spPr>
        <p:txBody>
          <a:bodyPr/>
          <a:lstStyle/>
          <a:p>
            <a:r>
              <a:rPr lang="pl-PL" dirty="0"/>
              <a:t>Wprowadzenie </a:t>
            </a:r>
            <a:br>
              <a:rPr lang="pl-PL" dirty="0"/>
            </a:br>
            <a:r>
              <a:rPr lang="pl-PL" dirty="0"/>
              <a:t>do testowania</a:t>
            </a:r>
          </a:p>
        </p:txBody>
      </p:sp>
    </p:spTree>
    <p:extLst>
      <p:ext uri="{BB962C8B-B14F-4D97-AF65-F5344CB8AC3E}">
        <p14:creationId xmlns:p14="http://schemas.microsoft.com/office/powerpoint/2010/main" val="1666202671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30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 to jest TDD?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49" y="3617913"/>
            <a:ext cx="10801351" cy="7201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driven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development (TDD)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jest techniką tworzenia oprogramowania zaliczaną do metodyk zwinnych 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(Agile)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spcAft>
                <a:spcPts val="1200"/>
              </a:spcAft>
              <a:buNone/>
            </a:pPr>
            <a:r>
              <a:rPr lang="pl-PL" sz="3600" spc="-2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Polega na wielokrotnym powtarzaniu trzech kroków: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napisaniu testu automatycznego,</a:t>
            </a:r>
          </a:p>
          <a:p>
            <a:pPr marL="571500" indent="-571500" algn="l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implementacji funkcjonalności do chwili,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gdy wszystkie testy przejdą,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poprawiania kodu do momentu,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którym spełnia wszystkie wymagania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(a testy nadal przechodzą). 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7288" y="3617912"/>
            <a:ext cx="10406062" cy="693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2659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31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Trzy kroki TDD </a:t>
            </a:r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71" r="7771"/>
          <a:stretch/>
        </p:blipFill>
        <p:spPr>
          <a:xfrm>
            <a:off x="6467475" y="3617913"/>
            <a:ext cx="9264651" cy="694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72130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32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Trzy kroki TDD </a:t>
            </a:r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51" r="7751"/>
          <a:stretch/>
        </p:blipFill>
        <p:spPr>
          <a:xfrm>
            <a:off x="6478376" y="3617913"/>
            <a:ext cx="9288845" cy="696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19621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33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Trzy kroki TDD </a:t>
            </a:r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71" r="7771"/>
          <a:stretch/>
        </p:blipFill>
        <p:spPr>
          <a:xfrm>
            <a:off x="6467474" y="3617912"/>
            <a:ext cx="9264649" cy="694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62910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34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Trzy kroki TDD </a:t>
            </a:r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51" r="7751"/>
          <a:stretch/>
        </p:blipFill>
        <p:spPr>
          <a:xfrm>
            <a:off x="6446273" y="3617912"/>
            <a:ext cx="9288863" cy="696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747573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4294967295"/>
          </p:nvPr>
        </p:nvSpPr>
        <p:spPr>
          <a:xfrm>
            <a:off x="23964900" y="13208000"/>
            <a:ext cx="419100" cy="457200"/>
          </a:xfrm>
        </p:spPr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35</a:t>
            </a:fld>
            <a:endParaRPr lang="pl-PL" dirty="0"/>
          </a:p>
        </p:txBody>
      </p:sp>
      <p:sp>
        <p:nvSpPr>
          <p:cNvPr id="7" name="Shape 127"/>
          <p:cNvSpPr/>
          <p:nvPr/>
        </p:nvSpPr>
        <p:spPr>
          <a:xfrm>
            <a:off x="2422921" y="8864600"/>
            <a:ext cx="19530988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6000">
                <a:solidFill>
                  <a:srgbClr val="35485E"/>
                </a:solidFill>
                <a:latin typeface="Adelle Basic Bold"/>
                <a:ea typeface="Adelle Basic Bold"/>
                <a:cs typeface="Adelle Basic Bold"/>
                <a:sym typeface="Adelle Basic Bold"/>
              </a:defRPr>
            </a:lvl1pPr>
          </a:lstStyle>
          <a:p>
            <a:r>
              <a:rPr lang="pl-PL" b="1" dirty="0"/>
              <a:t>Nie chodzi tylko o (często bezmyślne)</a:t>
            </a:r>
            <a:r>
              <a:rPr lang="pl-PL" dirty="0"/>
              <a:t> </a:t>
            </a:r>
            <a:r>
              <a:rPr lang="pl-PL" b="1" dirty="0"/>
              <a:t>pisanie testów.</a:t>
            </a:r>
          </a:p>
        </p:txBody>
      </p:sp>
      <p:sp>
        <p:nvSpPr>
          <p:cNvPr id="38" name="Shape 1000"/>
          <p:cNvSpPr/>
          <p:nvPr/>
        </p:nvSpPr>
        <p:spPr>
          <a:xfrm flipH="1">
            <a:off x="12192000" y="1991783"/>
            <a:ext cx="1" cy="9846734"/>
          </a:xfrm>
          <a:prstGeom prst="line">
            <a:avLst/>
          </a:prstGeom>
          <a:ln w="63500">
            <a:solidFill>
              <a:srgbClr val="BDBDBD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74" name="Grupa 73"/>
          <p:cNvGrpSpPr/>
          <p:nvPr/>
        </p:nvGrpSpPr>
        <p:grpSpPr>
          <a:xfrm>
            <a:off x="1319334" y="2593210"/>
            <a:ext cx="9783235" cy="8812498"/>
            <a:chOff x="1319334" y="2222500"/>
            <a:chExt cx="9783235" cy="8812498"/>
          </a:xfrm>
        </p:grpSpPr>
        <p:sp>
          <p:nvSpPr>
            <p:cNvPr id="30" name="Shape 991"/>
            <p:cNvSpPr/>
            <p:nvPr/>
          </p:nvSpPr>
          <p:spPr>
            <a:xfrm>
              <a:off x="3193499" y="9082439"/>
              <a:ext cx="6430009" cy="2107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861" y="0"/>
                  </a:lnTo>
                  <a:lnTo>
                    <a:pt x="19739" y="0"/>
                  </a:lnTo>
                  <a:lnTo>
                    <a:pt x="21600" y="21600"/>
                  </a:lnTo>
                  <a:cubicBezTo>
                    <a:pt x="21600" y="21600"/>
                    <a:pt x="0" y="21600"/>
                    <a:pt x="0" y="21600"/>
                  </a:cubicBezTo>
                  <a:close/>
                </a:path>
              </a:pathLst>
            </a:custGeom>
            <a:solidFill>
              <a:srgbClr val="A9A9A9"/>
            </a:solidFill>
            <a:ln w="12700">
              <a:solidFill>
                <a:srgbClr val="A9A9A9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" name="Shape 992"/>
            <p:cNvSpPr/>
            <p:nvPr/>
          </p:nvSpPr>
          <p:spPr>
            <a:xfrm>
              <a:off x="3752300" y="5564539"/>
              <a:ext cx="5321945" cy="3542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949"/>
                  </a:moveTo>
                  <a:cubicBezTo>
                    <a:pt x="21600" y="20861"/>
                    <a:pt x="21108" y="21600"/>
                    <a:pt x="20501" y="21600"/>
                  </a:cubicBezTo>
                  <a:lnTo>
                    <a:pt x="1099" y="21600"/>
                  </a:lnTo>
                  <a:cubicBezTo>
                    <a:pt x="492" y="21600"/>
                    <a:pt x="0" y="20861"/>
                    <a:pt x="0" y="19949"/>
                  </a:cubicBezTo>
                  <a:lnTo>
                    <a:pt x="0" y="1651"/>
                  </a:lnTo>
                  <a:cubicBezTo>
                    <a:pt x="0" y="739"/>
                    <a:pt x="492" y="0"/>
                    <a:pt x="1099" y="0"/>
                  </a:cubicBezTo>
                  <a:lnTo>
                    <a:pt x="20501" y="0"/>
                  </a:lnTo>
                  <a:cubicBezTo>
                    <a:pt x="21108" y="0"/>
                    <a:pt x="21600" y="739"/>
                    <a:pt x="21600" y="1651"/>
                  </a:cubicBezTo>
                  <a:cubicBezTo>
                    <a:pt x="21600" y="1651"/>
                    <a:pt x="21600" y="19949"/>
                    <a:pt x="21600" y="19949"/>
                  </a:cubicBezTo>
                  <a:close/>
                </a:path>
              </a:pathLst>
            </a:custGeom>
            <a:solidFill>
              <a:srgbClr val="D6D6D6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2" name="Shape 993"/>
            <p:cNvSpPr/>
            <p:nvPr/>
          </p:nvSpPr>
          <p:spPr>
            <a:xfrm>
              <a:off x="3752300" y="5564539"/>
              <a:ext cx="5321685" cy="3380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01" y="0"/>
                  </a:moveTo>
                  <a:lnTo>
                    <a:pt x="1098" y="0"/>
                  </a:lnTo>
                  <a:cubicBezTo>
                    <a:pt x="498" y="0"/>
                    <a:pt x="11" y="757"/>
                    <a:pt x="0" y="1697"/>
                  </a:cubicBezTo>
                  <a:cubicBezTo>
                    <a:pt x="170" y="1087"/>
                    <a:pt x="556" y="661"/>
                    <a:pt x="1007" y="661"/>
                  </a:cubicBezTo>
                  <a:lnTo>
                    <a:pt x="20409" y="661"/>
                  </a:lnTo>
                  <a:cubicBezTo>
                    <a:pt x="21016" y="661"/>
                    <a:pt x="21508" y="1436"/>
                    <a:pt x="21508" y="2391"/>
                  </a:cubicBezTo>
                  <a:lnTo>
                    <a:pt x="21508" y="21567"/>
                  </a:lnTo>
                  <a:cubicBezTo>
                    <a:pt x="21508" y="21578"/>
                    <a:pt x="21507" y="21589"/>
                    <a:pt x="21507" y="21600"/>
                  </a:cubicBezTo>
                  <a:cubicBezTo>
                    <a:pt x="21567" y="21387"/>
                    <a:pt x="21600" y="21153"/>
                    <a:pt x="21600" y="20906"/>
                  </a:cubicBezTo>
                  <a:lnTo>
                    <a:pt x="21600" y="1730"/>
                  </a:lnTo>
                  <a:cubicBezTo>
                    <a:pt x="21600" y="775"/>
                    <a:pt x="21108" y="0"/>
                    <a:pt x="20501" y="0"/>
                  </a:cubicBezTo>
                  <a:close/>
                </a:path>
              </a:pathLst>
            </a:custGeom>
            <a:solidFill>
              <a:srgbClr val="A9A9A9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" name="Shape 994"/>
            <p:cNvSpPr/>
            <p:nvPr/>
          </p:nvSpPr>
          <p:spPr>
            <a:xfrm>
              <a:off x="3955500" y="5869339"/>
              <a:ext cx="4905152" cy="2907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" name="Shape 995"/>
            <p:cNvSpPr/>
            <p:nvPr/>
          </p:nvSpPr>
          <p:spPr>
            <a:xfrm>
              <a:off x="3193499" y="9298339"/>
              <a:ext cx="6430009" cy="1823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D6D6D6"/>
            </a:solidFill>
            <a:ln w="12700">
              <a:solidFill>
                <a:srgbClr val="D6D6D6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" name="Shape 996"/>
            <p:cNvSpPr/>
            <p:nvPr/>
          </p:nvSpPr>
          <p:spPr>
            <a:xfrm>
              <a:off x="6114500" y="9323739"/>
              <a:ext cx="599828" cy="505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9" y="21600"/>
                  </a:moveTo>
                  <a:lnTo>
                    <a:pt x="19780" y="21600"/>
                  </a:lnTo>
                  <a:cubicBezTo>
                    <a:pt x="20786" y="21600"/>
                    <a:pt x="21600" y="11919"/>
                    <a:pt x="21600" y="0"/>
                  </a:cubicBezTo>
                  <a:lnTo>
                    <a:pt x="0" y="0"/>
                  </a:lnTo>
                  <a:cubicBezTo>
                    <a:pt x="0" y="11919"/>
                    <a:pt x="815" y="21600"/>
                    <a:pt x="1819" y="21600"/>
                  </a:cubicBezTo>
                  <a:close/>
                </a:path>
              </a:pathLst>
            </a:custGeom>
            <a:solidFill>
              <a:srgbClr val="A9A9A9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" name="Shape 997"/>
            <p:cNvSpPr/>
            <p:nvPr/>
          </p:nvSpPr>
          <p:spPr>
            <a:xfrm>
              <a:off x="6355800" y="5704239"/>
              <a:ext cx="106140" cy="1061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95"/>
                  </a:moveTo>
                  <a:cubicBezTo>
                    <a:pt x="21600" y="16765"/>
                    <a:pt x="16759" y="21600"/>
                    <a:pt x="10800" y="21600"/>
                  </a:cubicBezTo>
                  <a:cubicBezTo>
                    <a:pt x="4836" y="21600"/>
                    <a:pt x="0" y="16765"/>
                    <a:pt x="0" y="10795"/>
                  </a:cubicBezTo>
                  <a:cubicBezTo>
                    <a:pt x="0" y="4835"/>
                    <a:pt x="4836" y="0"/>
                    <a:pt x="10800" y="0"/>
                  </a:cubicBezTo>
                  <a:cubicBezTo>
                    <a:pt x="16759" y="0"/>
                    <a:pt x="21600" y="4835"/>
                    <a:pt x="21600" y="10795"/>
                  </a:cubicBezTo>
                  <a:close/>
                </a:path>
              </a:pathLst>
            </a:custGeom>
            <a:solidFill>
              <a:srgbClr val="A9A9A9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" name="Shape 998"/>
            <p:cNvSpPr/>
            <p:nvPr/>
          </p:nvSpPr>
          <p:spPr>
            <a:xfrm>
              <a:off x="2209865" y="10591800"/>
              <a:ext cx="8002191" cy="44319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>
              <a:spAutoFit/>
            </a:bodyPr>
            <a:lstStyle/>
            <a:p>
              <a:pPr lvl="0">
                <a:lnSpc>
                  <a:spcPct val="80000"/>
                </a:lnSpc>
                <a:defRPr sz="1800"/>
              </a:pPr>
              <a:r>
                <a:rPr lang="pl-PL" sz="3600" dirty="0">
                  <a:solidFill>
                    <a:srgbClr val="FFFFFF"/>
                  </a:solidFill>
                  <a:latin typeface="Adelle Basic Rg" panose="02000803000000020004" pitchFamily="50" charset="0"/>
                  <a:ea typeface="Adelle Basic Bold"/>
                  <a:cs typeface="Adelle Basic Bold"/>
                  <a:sym typeface="Adelle Basic Bold"/>
                </a:rPr>
                <a:t>Nie chodzi o </a:t>
              </a:r>
              <a:r>
                <a:rPr lang="pl-PL" sz="3600" dirty="0">
                  <a:solidFill>
                    <a:srgbClr val="F88266"/>
                  </a:solidFill>
                  <a:latin typeface="Adelle Basic Rg" panose="02000803000000020004" pitchFamily="50" charset="0"/>
                  <a:ea typeface="Adelle Basic Bold"/>
                  <a:cs typeface="Adelle Basic Bold"/>
                  <a:sym typeface="Adelle Basic Bold"/>
                </a:rPr>
                <a:t>często bezmyślne </a:t>
              </a:r>
              <a:r>
                <a:rPr lang="pl-PL" sz="3600" dirty="0">
                  <a:solidFill>
                    <a:srgbClr val="FFFFFF"/>
                  </a:solidFill>
                  <a:latin typeface="Adelle Basic Rg" panose="02000803000000020004" pitchFamily="50" charset="0"/>
                  <a:ea typeface="Adelle Basic Bold"/>
                  <a:cs typeface="Adelle Basic Bold"/>
                  <a:sym typeface="Adelle Basic Bold"/>
                </a:rPr>
                <a:t>pisanie testów</a:t>
              </a:r>
              <a:r>
                <a:rPr sz="3600" dirty="0">
                  <a:solidFill>
                    <a:srgbClr val="FFFFFF"/>
                  </a:solidFill>
                  <a:latin typeface="Adelle Basic Rg" panose="02000803000000020004" pitchFamily="50" charset="0"/>
                  <a:ea typeface="Adelle Basic Bold"/>
                  <a:cs typeface="Adelle Basic Bold"/>
                  <a:sym typeface="Adelle Basic Bold"/>
                </a:rPr>
                <a:t>.</a:t>
              </a:r>
            </a:p>
          </p:txBody>
        </p:sp>
        <p:sp>
          <p:nvSpPr>
            <p:cNvPr id="51" name="Shape 1013"/>
            <p:cNvSpPr/>
            <p:nvPr/>
          </p:nvSpPr>
          <p:spPr>
            <a:xfrm>
              <a:off x="1319334" y="6709833"/>
              <a:ext cx="1917701" cy="191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50800">
              <a:solidFill>
                <a:srgbClr val="EB5333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2" name="Shape 1014"/>
            <p:cNvSpPr/>
            <p:nvPr/>
          </p:nvSpPr>
          <p:spPr>
            <a:xfrm>
              <a:off x="1717268" y="4169833"/>
              <a:ext cx="1595967" cy="15959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50800">
              <a:solidFill>
                <a:srgbClr val="BBE4ED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3" name="Shape 1015"/>
            <p:cNvSpPr/>
            <p:nvPr/>
          </p:nvSpPr>
          <p:spPr>
            <a:xfrm>
              <a:off x="6280801" y="2730500"/>
              <a:ext cx="1917701" cy="191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50800">
              <a:solidFill>
                <a:srgbClr val="50A9A7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4" name="Shape 1016"/>
            <p:cNvSpPr/>
            <p:nvPr/>
          </p:nvSpPr>
          <p:spPr>
            <a:xfrm>
              <a:off x="9206034" y="4186766"/>
              <a:ext cx="1595968" cy="15959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50800">
              <a:solidFill>
                <a:srgbClr val="BDBDBD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5" name="Shape 1017"/>
            <p:cNvSpPr/>
            <p:nvPr/>
          </p:nvSpPr>
          <p:spPr>
            <a:xfrm>
              <a:off x="9303401" y="6455833"/>
              <a:ext cx="1799168" cy="1799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50800">
              <a:solidFill>
                <a:srgbClr val="F58269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6" name="Shape 1018"/>
            <p:cNvSpPr/>
            <p:nvPr/>
          </p:nvSpPr>
          <p:spPr>
            <a:xfrm>
              <a:off x="3694234" y="2222500"/>
              <a:ext cx="2205568" cy="2205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50800">
              <a:solidFill>
                <a:srgbClr val="6286E4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" name="Shape 1019"/>
            <p:cNvSpPr/>
            <p:nvPr/>
          </p:nvSpPr>
          <p:spPr>
            <a:xfrm>
              <a:off x="6395130" y="4764616"/>
              <a:ext cx="868652" cy="2052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</a:path>
              </a:pathLst>
            </a:custGeom>
            <a:ln w="50800">
              <a:solidFill>
                <a:srgbClr val="50A9A7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" name="Shape 1020"/>
            <p:cNvSpPr/>
            <p:nvPr/>
          </p:nvSpPr>
          <p:spPr>
            <a:xfrm>
              <a:off x="4744101" y="4561416"/>
              <a:ext cx="1577341" cy="22657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ln w="50800">
              <a:solidFill>
                <a:srgbClr val="6286E4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9" name="Shape 1021"/>
            <p:cNvSpPr/>
            <p:nvPr/>
          </p:nvSpPr>
          <p:spPr>
            <a:xfrm>
              <a:off x="6603312" y="4977976"/>
              <a:ext cx="2507011" cy="21564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4827" y="0"/>
                  </a:lnTo>
                  <a:lnTo>
                    <a:pt x="14827" y="21600"/>
                  </a:lnTo>
                  <a:lnTo>
                    <a:pt x="0" y="21600"/>
                  </a:lnTo>
                </a:path>
              </a:pathLst>
            </a:custGeom>
            <a:ln w="50800">
              <a:solidFill>
                <a:srgbClr val="BDBDBD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" name="Shape 1022"/>
            <p:cNvSpPr/>
            <p:nvPr/>
          </p:nvSpPr>
          <p:spPr>
            <a:xfrm>
              <a:off x="6461102" y="6900757"/>
              <a:ext cx="2702561" cy="485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</a:path>
              </a:pathLst>
            </a:custGeom>
            <a:ln w="50800">
              <a:solidFill>
                <a:srgbClr val="F58269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" name="Shape 1023"/>
            <p:cNvSpPr/>
            <p:nvPr/>
          </p:nvSpPr>
          <p:spPr>
            <a:xfrm>
              <a:off x="3352141" y="6900689"/>
              <a:ext cx="3017590" cy="7798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ln w="50800">
              <a:solidFill>
                <a:srgbClr val="EB5333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2" name="Shape 1024"/>
            <p:cNvSpPr/>
            <p:nvPr/>
          </p:nvSpPr>
          <p:spPr>
            <a:xfrm>
              <a:off x="3463901" y="4988136"/>
              <a:ext cx="2733041" cy="2176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943" y="0"/>
                  </a:lnTo>
                  <a:lnTo>
                    <a:pt x="5943" y="21600"/>
                  </a:lnTo>
                  <a:lnTo>
                    <a:pt x="21600" y="21600"/>
                  </a:lnTo>
                </a:path>
              </a:pathLst>
            </a:custGeom>
            <a:ln w="50800">
              <a:solidFill>
                <a:srgbClr val="BBE4ED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75" name="Grupa 74"/>
          <p:cNvGrpSpPr/>
          <p:nvPr/>
        </p:nvGrpSpPr>
        <p:grpSpPr>
          <a:xfrm>
            <a:off x="14235351" y="2821070"/>
            <a:ext cx="7801816" cy="8614328"/>
            <a:chOff x="14235351" y="2376220"/>
            <a:chExt cx="7801816" cy="8614328"/>
          </a:xfrm>
        </p:grpSpPr>
        <p:sp>
          <p:nvSpPr>
            <p:cNvPr id="39" name="Shape 1001"/>
            <p:cNvSpPr/>
            <p:nvPr/>
          </p:nvSpPr>
          <p:spPr>
            <a:xfrm>
              <a:off x="17061569" y="2644874"/>
              <a:ext cx="1868662" cy="27763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282" y="1080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318" y="10800"/>
                  </a:lnTo>
                  <a:cubicBezTo>
                    <a:pt x="13318" y="1080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C3E9F2"/>
            </a:solidFill>
            <a:ln w="12700">
              <a:solidFill>
                <a:srgbClr val="C3E9F2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0" name="Shape 1002"/>
            <p:cNvSpPr/>
            <p:nvPr/>
          </p:nvSpPr>
          <p:spPr>
            <a:xfrm>
              <a:off x="17061569" y="4308574"/>
              <a:ext cx="1868662" cy="11044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89" y="0"/>
                  </a:moveTo>
                  <a:lnTo>
                    <a:pt x="15011" y="0"/>
                  </a:lnTo>
                  <a:lnTo>
                    <a:pt x="21600" y="21600"/>
                  </a:lnTo>
                  <a:lnTo>
                    <a:pt x="0" y="21600"/>
                  </a:lnTo>
                  <a:cubicBezTo>
                    <a:pt x="0" y="21600"/>
                    <a:pt x="6589" y="0"/>
                    <a:pt x="6589" y="0"/>
                  </a:cubicBezTo>
                  <a:close/>
                </a:path>
              </a:pathLst>
            </a:custGeom>
            <a:solidFill>
              <a:srgbClr val="54B5B7"/>
            </a:solidFill>
            <a:ln w="12700">
              <a:solidFill>
                <a:srgbClr val="54B5B7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" name="Shape 1003"/>
            <p:cNvSpPr/>
            <p:nvPr/>
          </p:nvSpPr>
          <p:spPr>
            <a:xfrm>
              <a:off x="15869071" y="6162774"/>
              <a:ext cx="1868663" cy="27763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282" y="1080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318" y="10800"/>
                  </a:lnTo>
                  <a:cubicBezTo>
                    <a:pt x="13318" y="1080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C3E9F2"/>
            </a:solidFill>
            <a:ln w="12700">
              <a:solidFill>
                <a:srgbClr val="C3E9F2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2" name="Shape 1004"/>
            <p:cNvSpPr/>
            <p:nvPr/>
          </p:nvSpPr>
          <p:spPr>
            <a:xfrm>
              <a:off x="15869071" y="7826474"/>
              <a:ext cx="1868663" cy="11044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89" y="0"/>
                  </a:moveTo>
                  <a:lnTo>
                    <a:pt x="15011" y="0"/>
                  </a:lnTo>
                  <a:lnTo>
                    <a:pt x="21600" y="21600"/>
                  </a:lnTo>
                  <a:lnTo>
                    <a:pt x="0" y="21600"/>
                  </a:lnTo>
                  <a:cubicBezTo>
                    <a:pt x="0" y="21600"/>
                    <a:pt x="6589" y="0"/>
                    <a:pt x="6589" y="0"/>
                  </a:cubicBezTo>
                  <a:close/>
                </a:path>
              </a:pathLst>
            </a:custGeom>
            <a:solidFill>
              <a:srgbClr val="54B5B7"/>
            </a:solidFill>
            <a:ln w="12700">
              <a:solidFill>
                <a:srgbClr val="54B5B7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3" name="Shape 1005"/>
            <p:cNvSpPr/>
            <p:nvPr/>
          </p:nvSpPr>
          <p:spPr>
            <a:xfrm>
              <a:off x="18401419" y="6162774"/>
              <a:ext cx="1868662" cy="27763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8282" y="1080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3318" y="10800"/>
                  </a:lnTo>
                  <a:cubicBezTo>
                    <a:pt x="13318" y="1080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C3E9F2"/>
            </a:solidFill>
            <a:ln w="12700">
              <a:solidFill>
                <a:srgbClr val="C3E9F2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4" name="Shape 1006"/>
            <p:cNvSpPr/>
            <p:nvPr/>
          </p:nvSpPr>
          <p:spPr>
            <a:xfrm>
              <a:off x="18401419" y="7826474"/>
              <a:ext cx="1868662" cy="11044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89" y="0"/>
                  </a:moveTo>
                  <a:lnTo>
                    <a:pt x="15011" y="0"/>
                  </a:lnTo>
                  <a:lnTo>
                    <a:pt x="21600" y="21600"/>
                  </a:lnTo>
                  <a:lnTo>
                    <a:pt x="0" y="21600"/>
                  </a:lnTo>
                  <a:cubicBezTo>
                    <a:pt x="0" y="21600"/>
                    <a:pt x="6589" y="0"/>
                    <a:pt x="6589" y="0"/>
                  </a:cubicBezTo>
                  <a:close/>
                </a:path>
              </a:pathLst>
            </a:custGeom>
            <a:solidFill>
              <a:srgbClr val="54B5B7"/>
            </a:solidFill>
            <a:ln w="12700">
              <a:solidFill>
                <a:srgbClr val="54B5B7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5" name="Shape 1007"/>
            <p:cNvSpPr/>
            <p:nvPr/>
          </p:nvSpPr>
          <p:spPr>
            <a:xfrm>
              <a:off x="16803402" y="5413474"/>
              <a:ext cx="2384996" cy="285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EE634C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6" name="Shape 1008"/>
            <p:cNvSpPr/>
            <p:nvPr/>
          </p:nvSpPr>
          <p:spPr>
            <a:xfrm>
              <a:off x="16803402" y="2376220"/>
              <a:ext cx="2384996" cy="285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EE634C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" name="Shape 1009"/>
            <p:cNvSpPr/>
            <p:nvPr/>
          </p:nvSpPr>
          <p:spPr>
            <a:xfrm>
              <a:off x="15610904" y="8931374"/>
              <a:ext cx="2384996" cy="285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EE634C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" name="Shape 1010"/>
            <p:cNvSpPr/>
            <p:nvPr/>
          </p:nvSpPr>
          <p:spPr>
            <a:xfrm>
              <a:off x="15610904" y="5894120"/>
              <a:ext cx="2384996" cy="285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EE634C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" name="Shape 1011"/>
            <p:cNvSpPr/>
            <p:nvPr/>
          </p:nvSpPr>
          <p:spPr>
            <a:xfrm>
              <a:off x="18143252" y="8931374"/>
              <a:ext cx="2384996" cy="285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EE634C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0" name="Shape 1012"/>
            <p:cNvSpPr/>
            <p:nvPr/>
          </p:nvSpPr>
          <p:spPr>
            <a:xfrm>
              <a:off x="18143252" y="5894120"/>
              <a:ext cx="2384996" cy="285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EE634C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0" name="Shape 999"/>
            <p:cNvSpPr/>
            <p:nvPr/>
          </p:nvSpPr>
          <p:spPr>
            <a:xfrm>
              <a:off x="14235351" y="10547350"/>
              <a:ext cx="7801816" cy="44319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>
              <a:spAutoFit/>
            </a:bodyPr>
            <a:lstStyle/>
            <a:p>
              <a:pPr lvl="0">
                <a:lnSpc>
                  <a:spcPct val="80000"/>
                </a:lnSpc>
                <a:defRPr sz="1800"/>
              </a:pPr>
              <a:r>
                <a:rPr lang="pl-PL" sz="3600" dirty="0">
                  <a:solidFill>
                    <a:srgbClr val="FFFFFF"/>
                  </a:solidFill>
                  <a:latin typeface="Adelle Basic Rg" panose="02000803000000020004" pitchFamily="50" charset="0"/>
                  <a:ea typeface="Adelle Basic Bold"/>
                  <a:cs typeface="Adelle Basic Bold"/>
                  <a:sym typeface="Adelle Basic Bold"/>
                </a:rPr>
                <a:t>Chodzi o </a:t>
              </a:r>
              <a:r>
                <a:rPr lang="pl-PL" sz="3600" dirty="0">
                  <a:solidFill>
                    <a:srgbClr val="F88266"/>
                  </a:solidFill>
                  <a:latin typeface="Adelle Basic Rg" panose="02000803000000020004" pitchFamily="50" charset="0"/>
                  <a:ea typeface="Adelle Basic Bold"/>
                  <a:cs typeface="Adelle Basic Bold"/>
                  <a:sym typeface="Adelle Basic Bold"/>
                </a:rPr>
                <a:t>przemyślany proces </a:t>
              </a:r>
              <a:r>
                <a:rPr lang="pl-PL" sz="3600" dirty="0">
                  <a:solidFill>
                    <a:srgbClr val="FFFFFF"/>
                  </a:solidFill>
                  <a:latin typeface="Adelle Basic Rg" panose="02000803000000020004" pitchFamily="50" charset="0"/>
                  <a:ea typeface="Adelle Basic Bold"/>
                  <a:cs typeface="Adelle Basic Bold"/>
                  <a:sym typeface="Adelle Basic Bold"/>
                </a:rPr>
                <a:t>pisania testów.</a:t>
              </a:r>
              <a:endParaRPr sz="3600" dirty="0">
                <a:solidFill>
                  <a:srgbClr val="FFFFFF"/>
                </a:solidFill>
                <a:latin typeface="Adelle Basic Rg" panose="02000803000000020004" pitchFamily="50" charset="0"/>
                <a:ea typeface="Adelle Basic Bold"/>
                <a:cs typeface="Adelle Basic Bold"/>
                <a:sym typeface="Adelle Basic Bold"/>
              </a:endParaRPr>
            </a:p>
          </p:txBody>
        </p:sp>
      </p:grpSp>
      <p:sp>
        <p:nvSpPr>
          <p:cNvPr id="73" name="Tytuł 2"/>
          <p:cNvSpPr txBox="1">
            <a:spLocks/>
          </p:cNvSpPr>
          <p:nvPr/>
        </p:nvSpPr>
        <p:spPr>
          <a:xfrm>
            <a:off x="2743200" y="730251"/>
            <a:ext cx="18727615" cy="1239226"/>
          </a:xfrm>
          <a:prstGeom prst="rect">
            <a:avLst/>
          </a:prstGeom>
        </p:spPr>
        <p:txBody>
          <a:bodyPr/>
          <a:lstStyle>
            <a:lvl1pPr algn="ctr" defTabSz="825500">
              <a:defRPr sz="11800">
                <a:latin typeface="+mn-lt"/>
                <a:ea typeface="+mn-ea"/>
                <a:cs typeface="+mn-cs"/>
                <a:sym typeface="Gill Sans"/>
              </a:defRPr>
            </a:lvl1pPr>
            <a:lvl2pPr indent="228600" algn="ctr" defTabSz="825500">
              <a:defRPr sz="11800">
                <a:latin typeface="+mn-lt"/>
                <a:ea typeface="+mn-ea"/>
                <a:cs typeface="+mn-cs"/>
                <a:sym typeface="Gill Sans"/>
              </a:defRPr>
            </a:lvl2pPr>
            <a:lvl3pPr indent="457200" algn="ctr" defTabSz="825500">
              <a:defRPr sz="11800">
                <a:latin typeface="+mn-lt"/>
                <a:ea typeface="+mn-ea"/>
                <a:cs typeface="+mn-cs"/>
                <a:sym typeface="Gill Sans"/>
              </a:defRPr>
            </a:lvl3pPr>
            <a:lvl4pPr indent="685800" algn="ctr" defTabSz="825500">
              <a:defRPr sz="11800">
                <a:latin typeface="+mn-lt"/>
                <a:ea typeface="+mn-ea"/>
                <a:cs typeface="+mn-cs"/>
                <a:sym typeface="Gill Sans"/>
              </a:defRPr>
            </a:lvl4pPr>
            <a:lvl5pPr indent="914400" algn="ctr" defTabSz="825500">
              <a:defRPr sz="11800">
                <a:latin typeface="+mn-lt"/>
                <a:ea typeface="+mn-ea"/>
                <a:cs typeface="+mn-cs"/>
                <a:sym typeface="Gill Sans"/>
              </a:defRPr>
            </a:lvl5pPr>
            <a:lvl6pPr indent="1143000" algn="ctr" defTabSz="825500">
              <a:defRPr sz="11800">
                <a:latin typeface="+mn-lt"/>
                <a:ea typeface="+mn-ea"/>
                <a:cs typeface="+mn-cs"/>
                <a:sym typeface="Gill Sans"/>
              </a:defRPr>
            </a:lvl6pPr>
            <a:lvl7pPr indent="1371600" algn="ctr" defTabSz="825500">
              <a:defRPr sz="11800">
                <a:latin typeface="+mn-lt"/>
                <a:ea typeface="+mn-ea"/>
                <a:cs typeface="+mn-cs"/>
                <a:sym typeface="Gill Sans"/>
              </a:defRPr>
            </a:lvl7pPr>
            <a:lvl8pPr indent="1600200" algn="ctr" defTabSz="825500">
              <a:defRPr sz="11800">
                <a:latin typeface="+mn-lt"/>
                <a:ea typeface="+mn-ea"/>
                <a:cs typeface="+mn-cs"/>
                <a:sym typeface="Gill Sans"/>
              </a:defRPr>
            </a:lvl8pPr>
            <a:lvl9pPr indent="1828800" algn="ctr" defTabSz="825500">
              <a:defRPr sz="11800">
                <a:latin typeface="+mn-lt"/>
                <a:ea typeface="+mn-ea"/>
                <a:cs typeface="+mn-cs"/>
                <a:sym typeface="Gill Sans"/>
              </a:defRPr>
            </a:lvl9pPr>
          </a:lstStyle>
          <a:p>
            <a:r>
              <a:rPr lang="pl-PL" sz="8000" u="sng" dirty="0">
                <a:solidFill>
                  <a:schemeClr val="bg1"/>
                </a:solidFill>
              </a:rPr>
              <a:t>Najważniejsza zasada TDD </a:t>
            </a:r>
          </a:p>
        </p:txBody>
      </p:sp>
    </p:spTree>
    <p:extLst>
      <p:ext uri="{BB962C8B-B14F-4D97-AF65-F5344CB8AC3E}">
        <p14:creationId xmlns:p14="http://schemas.microsoft.com/office/powerpoint/2010/main" val="291844789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36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Zalety i wady TDD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2587288" y="3617913"/>
            <a:ext cx="1040606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Deweloper potrzebuje dodatkowego czasu przeznaczonego na tworzenie testów.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Rozpoczęcie pracy nad kodem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jest przesunięte w czasie.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muszą być odpowiednio zarządzane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 uaktualniane wraz ze zmianą logiki. Inaczej TDD traci sens.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2694939"/>
            <a:ext cx="1415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F88266"/>
                </a:solidFill>
              </a:rPr>
              <a:t>Wady</a:t>
            </a:r>
          </a:p>
        </p:txBody>
      </p:sp>
      <p:sp>
        <p:nvSpPr>
          <p:cNvPr id="7" name="Prostokąt 6"/>
          <p:cNvSpPr/>
          <p:nvPr/>
        </p:nvSpPr>
        <p:spPr>
          <a:xfrm>
            <a:off x="1414713" y="2719001"/>
            <a:ext cx="15183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F88266"/>
                </a:solidFill>
              </a:rPr>
              <a:t>Zalety</a:t>
            </a:r>
          </a:p>
        </p:txBody>
      </p:sp>
      <p:sp>
        <p:nvSpPr>
          <p:cNvPr id="8" name="Prostokąt 7"/>
          <p:cNvSpPr/>
          <p:nvPr/>
        </p:nvSpPr>
        <p:spPr>
          <a:xfrm>
            <a:off x="1414713" y="3617912"/>
            <a:ext cx="10416925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Szybkie wychwytywanie błędów (już na etapie początkowej implementacji logiki).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Błędy wykrywane i naprawiane przez autora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są tańsze w naprawie.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Kod tworzony za pomocą TDD jest bardziej przejrzysty i łatwiejszy w utrzymaniu.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Możliwość testowania aplikacji bez potrzeby uruchamiania całego programu. </a:t>
            </a:r>
          </a:p>
        </p:txBody>
      </p:sp>
    </p:spTree>
    <p:extLst>
      <p:ext uri="{BB962C8B-B14F-4D97-AF65-F5344CB8AC3E}">
        <p14:creationId xmlns:p14="http://schemas.microsoft.com/office/powerpoint/2010/main" val="2846464941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37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Cztery złote zasady TDD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470112"/>
            <a:ext cx="1219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lnSpc>
                <a:spcPct val="150000"/>
              </a:lnSpc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Dodawaj kod, gdy </a:t>
            </a:r>
            <a:r>
              <a:rPr lang="pl-PL" sz="3600" b="1" dirty="0">
                <a:solidFill>
                  <a:srgbClr val="FF0000"/>
                </a:solidFill>
              </a:rPr>
              <a:t>czerwone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algn="l">
              <a:lnSpc>
                <a:spcPct val="150000"/>
              </a:lnSpc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Usuwaj kod, gdy </a:t>
            </a:r>
            <a:r>
              <a:rPr lang="pl-PL" sz="3600" b="1" dirty="0">
                <a:solidFill>
                  <a:schemeClr val="accent6"/>
                </a:solidFill>
              </a:rPr>
              <a:t>zielone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algn="l">
              <a:lnSpc>
                <a:spcPct val="150000"/>
              </a:lnSpc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Usuwaj duplikaty.</a:t>
            </a:r>
          </a:p>
          <a:p>
            <a:pPr algn="l">
              <a:lnSpc>
                <a:spcPct val="150000"/>
              </a:lnSpc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Poprawiaj złe nazwy. </a:t>
            </a:r>
          </a:p>
          <a:p>
            <a:pPr marL="0" indent="0" algn="l">
              <a:lnSpc>
                <a:spcPct val="150000"/>
              </a:lnSpc>
              <a:buNone/>
            </a:pP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967174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38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>
          <a:xfrm>
            <a:off x="1390650" y="730251"/>
            <a:ext cx="21531263" cy="1239226"/>
          </a:xfrm>
        </p:spPr>
        <p:txBody>
          <a:bodyPr/>
          <a:lstStyle/>
          <a:p>
            <a:r>
              <a:rPr lang="pl-PL" dirty="0"/>
              <a:t>Nie wiem, jak to napisać (i przetestować)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50" y="3617913"/>
            <a:ext cx="1044098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Brzydko napisz kod metodą prób i błędów.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Gdy już wiesz, jak rozwiązać problem,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usuń kod i zrób to porządnie. 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414713" y="2719001"/>
            <a:ext cx="31598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F88266"/>
                </a:solidFill>
              </a:rPr>
              <a:t>Metoda </a:t>
            </a:r>
            <a:r>
              <a:rPr lang="pl-PL" sz="3600" b="1" dirty="0" err="1">
                <a:solidFill>
                  <a:srgbClr val="F88266"/>
                </a:solidFill>
              </a:rPr>
              <a:t>Spike</a:t>
            </a:r>
            <a:endParaRPr lang="pl-PL" sz="3600" b="1" dirty="0">
              <a:solidFill>
                <a:srgbClr val="F882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710346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39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Kiedy nasze testy są dobre?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40988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można uznać za dobrze napisane, gdy są: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Niezależne 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(od środowiska i innych testów).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Szybkie 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(dzięki temu mogą być wykorzystane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Continuous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Integration).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Powtarzalne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(za każdym razem dają takie same wyniki).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4705308"/>
            <a:ext cx="1040606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 bieżąco z kodem 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(zawsze, gdy zmienia się funkcjonalność, muszą zmienić się testy).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Krótkie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Odporne na zmiany 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(innych części naszej aplikacji)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93123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Testowanie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2670460"/>
            <a:ext cx="18004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</a:rPr>
              <a:t>Ręczne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2718586"/>
            <a:ext cx="33393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</a:rPr>
              <a:t>Automatyczne</a:t>
            </a:r>
          </a:p>
        </p:txBody>
      </p:sp>
      <p:sp>
        <p:nvSpPr>
          <p:cNvPr id="7" name="Prostokąt 6"/>
          <p:cNvSpPr/>
          <p:nvPr/>
        </p:nvSpPr>
        <p:spPr>
          <a:xfrm>
            <a:off x="1390650" y="3617912"/>
            <a:ext cx="1040606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Łatwe na początku.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 czasem uciążliwe (a wręcz niemożliwe).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Jest wolne.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Podatne na błędy.</a:t>
            </a:r>
          </a:p>
        </p:txBody>
      </p:sp>
      <p:sp>
        <p:nvSpPr>
          <p:cNvPr id="8" name="Prostokąt 7"/>
          <p:cNvSpPr/>
          <p:nvPr/>
        </p:nvSpPr>
        <p:spPr>
          <a:xfrm>
            <a:off x="12587288" y="3617912"/>
            <a:ext cx="104060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Wymaga trochę wysiłku.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 dłużej trwa projekt, tym bardziej się zwraca.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Zapewnia nam siatkę bezpieczeństwa.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Może pomagać w programowaniu.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Są rzeczy, które testuje się trudno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(ale praktycznie nie ma rzeczy,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których nie da się przetestować).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Jest rzetelne (brak czynnika ludzkiego).</a:t>
            </a:r>
          </a:p>
        </p:txBody>
      </p:sp>
    </p:spTree>
    <p:extLst>
      <p:ext uri="{BB962C8B-B14F-4D97-AF65-F5344CB8AC3E}">
        <p14:creationId xmlns:p14="http://schemas.microsoft.com/office/powerpoint/2010/main" val="727887848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40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Czas na zadania</a:t>
            </a:r>
          </a:p>
        </p:txBody>
      </p:sp>
      <p:sp>
        <p:nvSpPr>
          <p:cNvPr id="4" name="Prostokąt 3"/>
          <p:cNvSpPr/>
          <p:nvPr/>
        </p:nvSpPr>
        <p:spPr>
          <a:xfrm>
            <a:off x="1390650" y="3594944"/>
            <a:ext cx="219441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Przeróbcie ćwiczenia z katalogu 2_TDD. </a:t>
            </a:r>
          </a:p>
        </p:txBody>
      </p:sp>
    </p:spTree>
    <p:extLst>
      <p:ext uri="{BB962C8B-B14F-4D97-AF65-F5344CB8AC3E}">
        <p14:creationId xmlns:p14="http://schemas.microsoft.com/office/powerpoint/2010/main" val="134584888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5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Metody testowania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3"/>
            <a:ext cx="10406063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Polega na statycznej analizie napisanego kodu, sprawdzeniu jego składni i przepływu.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Najczęściej spotykane metody to: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code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review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czyli przeczytanie kodu przez kilku developerów, zanim zostanie on dodany do projektu,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zastosowanie programów sprawdzających wszystkie możliwości przepływu programu. 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2587288" y="3617912"/>
            <a:ext cx="104060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przeprowadzane na działającym programie. Ich zadaniem jest sprawdzenie, czy wyniki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 zachowanie jest takie jak przewidywane przez nas wcześniej.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Testowanie dynamiczne powinno być rozpoczęte zanim program jest ukończony. (A najlepiej zanim program zacznie być tworzony). </a:t>
            </a:r>
          </a:p>
        </p:txBody>
      </p:sp>
      <p:sp>
        <p:nvSpPr>
          <p:cNvPr id="7" name="Prostokąt 6"/>
          <p:cNvSpPr/>
          <p:nvPr/>
        </p:nvSpPr>
        <p:spPr>
          <a:xfrm>
            <a:off x="1366587" y="2683408"/>
            <a:ext cx="49295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</a:rPr>
              <a:t>Testowanie statyczne</a:t>
            </a:r>
            <a:endParaRPr lang="pl-PL" sz="3600" dirty="0">
              <a:solidFill>
                <a:srgbClr val="F88266"/>
              </a:solidFill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12563225" y="2707471"/>
            <a:ext cx="56733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</a:rPr>
              <a:t>Testowanie dynamiczne</a:t>
            </a:r>
            <a:endParaRPr lang="pl-PL" sz="3600" dirty="0">
              <a:solidFill>
                <a:srgbClr val="F882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67627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6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Metody testowania</a:t>
            </a:r>
            <a:br>
              <a:rPr lang="pl-PL" dirty="0"/>
            </a:br>
            <a:r>
              <a:rPr lang="pl-PL" dirty="0"/>
              <a:t> 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8420"/>
            <a:ext cx="1040606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zakładające, że moduł jest „czarnym pudełkiem”, o którym wiadomo tylko, jak ma się zachowywać. Nazywamy je też testami czarnej skrzynki (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black-box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testing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).</a:t>
            </a:r>
          </a:p>
        </p:txBody>
      </p:sp>
      <p:sp>
        <p:nvSpPr>
          <p:cNvPr id="6" name="Prostokąt 5"/>
          <p:cNvSpPr/>
          <p:nvPr/>
        </p:nvSpPr>
        <p:spPr>
          <a:xfrm>
            <a:off x="1390650" y="2696796"/>
            <a:ext cx="43652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F88266"/>
                </a:solidFill>
              </a:rPr>
              <a:t>Testy funkcjonalne</a:t>
            </a:r>
            <a:endParaRPr lang="pl-PL" sz="3600" dirty="0">
              <a:solidFill>
                <a:srgbClr val="F88266"/>
              </a:solidFill>
            </a:endParaRPr>
          </a:p>
        </p:txBody>
      </p:sp>
      <p:sp>
        <p:nvSpPr>
          <p:cNvPr id="7" name="Prostokąt 6"/>
          <p:cNvSpPr/>
          <p:nvPr/>
        </p:nvSpPr>
        <p:spPr>
          <a:xfrm>
            <a:off x="12587288" y="3618420"/>
            <a:ext cx="1040606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skupiające się na wewnętrznej pracy modułu, a nie na jego kooperacji z innymi modułami. Nazywamy je też testami białej skrzynki (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white-box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testing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).</a:t>
            </a:r>
          </a:p>
        </p:txBody>
      </p:sp>
      <p:sp>
        <p:nvSpPr>
          <p:cNvPr id="9" name="Prostokąt 8"/>
          <p:cNvSpPr/>
          <p:nvPr/>
        </p:nvSpPr>
        <p:spPr>
          <a:xfrm>
            <a:off x="12609634" y="2696796"/>
            <a:ext cx="43396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>
              <a:buNone/>
            </a:pPr>
            <a:r>
              <a:rPr lang="pl-PL" sz="3600" b="1" dirty="0">
                <a:solidFill>
                  <a:srgbClr val="F88266"/>
                </a:solidFill>
              </a:rPr>
              <a:t>Testy strukturalne</a:t>
            </a:r>
            <a:endParaRPr lang="pl-PL" sz="3600" dirty="0">
              <a:solidFill>
                <a:srgbClr val="F882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689427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7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Poziomy testowania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7912"/>
            <a:ext cx="1040606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Najniższy poziom testów. Ich zadaniem jest sprawdzenie poszczególnych jednostek logicznych kodu (zazwyczaj klas i ich funkcji).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Tworzone przez deweloperów podczas pracy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nad poszczególnymi funkcjonalnościami. 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3617912"/>
            <a:ext cx="10406062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sprawdzające integracje poszczególnych interfejsów programu i ich wzajemne oddziaływanie. </a:t>
            </a:r>
          </a:p>
          <a:p>
            <a:pPr marL="0" indent="0" algn="l">
              <a:buNone/>
            </a:pP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Metoda od dołu (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bottom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up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metoda sprawdzająca najpierw najniższe części programu i budująca testy wzwyż.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Metoda od góry (top down)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metoda sprawdzająca najbardziej ogólne moduły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 budująca test w dół.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Big </a:t>
            </a:r>
            <a:r>
              <a:rPr lang="pl-PL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Bang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metoda grupująca moduły wedle funkcjonalności. </a:t>
            </a:r>
          </a:p>
          <a:p>
            <a:pPr algn="l"/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Prostokąt 6"/>
          <p:cNvSpPr/>
          <p:nvPr/>
        </p:nvSpPr>
        <p:spPr>
          <a:xfrm>
            <a:off x="1209468" y="2683408"/>
            <a:ext cx="73917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3600" b="1" dirty="0">
                <a:solidFill>
                  <a:srgbClr val="F88266"/>
                </a:solidFill>
              </a:rPr>
              <a:t>Testy jednostkowe (unit </a:t>
            </a:r>
            <a:r>
              <a:rPr lang="pl-PL" sz="3600" b="1" dirty="0" err="1">
                <a:solidFill>
                  <a:srgbClr val="F88266"/>
                </a:solidFill>
              </a:rPr>
              <a:t>testing</a:t>
            </a:r>
            <a:r>
              <a:rPr lang="pl-PL" sz="3600" b="1" dirty="0">
                <a:solidFill>
                  <a:srgbClr val="F88266"/>
                </a:solidFill>
              </a:rPr>
              <a:t>)</a:t>
            </a:r>
            <a:endParaRPr lang="pl-PL" sz="3600" dirty="0">
              <a:solidFill>
                <a:srgbClr val="F88266"/>
              </a:solidFill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12515099" y="2683409"/>
            <a:ext cx="104782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</a:rPr>
              <a:t>Testy integracji (</a:t>
            </a:r>
            <a:r>
              <a:rPr lang="pl-PL" sz="3600" b="1" dirty="0" err="1">
                <a:solidFill>
                  <a:srgbClr val="F88266"/>
                </a:solidFill>
              </a:rPr>
              <a:t>integration</a:t>
            </a:r>
            <a:r>
              <a:rPr lang="pl-PL" sz="3600" b="1" dirty="0">
                <a:solidFill>
                  <a:srgbClr val="F88266"/>
                </a:solidFill>
              </a:rPr>
              <a:t> </a:t>
            </a:r>
            <a:r>
              <a:rPr lang="pl-PL" sz="3600" b="1" dirty="0" err="1">
                <a:solidFill>
                  <a:srgbClr val="F88266"/>
                </a:solidFill>
              </a:rPr>
              <a:t>testing</a:t>
            </a:r>
            <a:r>
              <a:rPr lang="pl-PL" sz="3600" b="1" dirty="0">
                <a:solidFill>
                  <a:srgbClr val="F88266"/>
                </a:solidFill>
              </a:rPr>
              <a:t>)</a:t>
            </a:r>
            <a:endParaRPr lang="pl-PL" sz="3600" dirty="0">
              <a:solidFill>
                <a:srgbClr val="F882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35700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8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Poziomy testowania</a:t>
            </a:r>
          </a:p>
        </p:txBody>
      </p:sp>
      <p:sp>
        <p:nvSpPr>
          <p:cNvPr id="5" name="Prostokąt 4"/>
          <p:cNvSpPr/>
          <p:nvPr/>
        </p:nvSpPr>
        <p:spPr>
          <a:xfrm>
            <a:off x="1390649" y="3618419"/>
            <a:ext cx="1044098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polegające na sprawdzaniu całego gotowego oprogramowania w celu znalezienia potencjalnych błędów wpływających na użytkownika. </a:t>
            </a:r>
          </a:p>
        </p:txBody>
      </p:sp>
      <p:sp>
        <p:nvSpPr>
          <p:cNvPr id="6" name="Prostokąt 5"/>
          <p:cNvSpPr/>
          <p:nvPr/>
        </p:nvSpPr>
        <p:spPr>
          <a:xfrm>
            <a:off x="1366586" y="2683408"/>
            <a:ext cx="104060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F88266"/>
                </a:solidFill>
              </a:rPr>
              <a:t>Testy systemowe (end-to-end </a:t>
            </a:r>
            <a:r>
              <a:rPr lang="pl-PL" sz="3600" b="1" dirty="0" err="1">
                <a:solidFill>
                  <a:srgbClr val="F88266"/>
                </a:solidFill>
              </a:rPr>
              <a:t>testing</a:t>
            </a:r>
            <a:r>
              <a:rPr lang="pl-PL" sz="3600" b="1" dirty="0">
                <a:solidFill>
                  <a:srgbClr val="F88266"/>
                </a:solidFill>
              </a:rPr>
              <a:t>)</a:t>
            </a:r>
            <a:endParaRPr lang="pl-PL" sz="3600" dirty="0">
              <a:solidFill>
                <a:srgbClr val="F88266"/>
              </a:solidFill>
            </a:endParaRPr>
          </a:p>
        </p:txBody>
      </p:sp>
      <p:sp>
        <p:nvSpPr>
          <p:cNvPr id="4" name="Prostokąt 3"/>
          <p:cNvSpPr/>
          <p:nvPr/>
        </p:nvSpPr>
        <p:spPr>
          <a:xfrm>
            <a:off x="12587288" y="3618419"/>
            <a:ext cx="104060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te mają również na celu sprawdzenie,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czy program nie wpływa na system,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 którym działa. </a:t>
            </a:r>
          </a:p>
        </p:txBody>
      </p:sp>
    </p:spTree>
    <p:extLst>
      <p:ext uri="{BB962C8B-B14F-4D97-AF65-F5344CB8AC3E}">
        <p14:creationId xmlns:p14="http://schemas.microsoft.com/office/powerpoint/2010/main" val="410225878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pl-PL" smtClean="0"/>
              <a:pPr lvl="0"/>
              <a:t>9</a:t>
            </a:fld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testów</a:t>
            </a:r>
          </a:p>
        </p:txBody>
      </p:sp>
      <p:pic>
        <p:nvPicPr>
          <p:cNvPr id="4" name="droppedImage.pdf"/>
          <p:cNvPicPr/>
          <p:nvPr/>
        </p:nvPicPr>
        <p:blipFill>
          <a:blip r:embed="rId2" cstate="print">
            <a:extLst/>
          </a:blip>
          <a:srcRect l="26"/>
          <a:stretch>
            <a:fillRect/>
          </a:stretch>
        </p:blipFill>
        <p:spPr>
          <a:xfrm flipH="1">
            <a:off x="12160159" y="3257550"/>
            <a:ext cx="63681" cy="717082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Prostokąt 4"/>
          <p:cNvSpPr/>
          <p:nvPr/>
        </p:nvSpPr>
        <p:spPr>
          <a:xfrm>
            <a:off x="1390650" y="3618420"/>
            <a:ext cx="1040606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</a:rPr>
              <a:t>Testy poczytalności (</a:t>
            </a:r>
            <a:r>
              <a:rPr lang="pl-PL" sz="3600" b="1" dirty="0" err="1">
                <a:solidFill>
                  <a:srgbClr val="50A9A7"/>
                </a:solidFill>
              </a:rPr>
              <a:t>Sanity</a:t>
            </a:r>
            <a:r>
              <a:rPr lang="pl-PL" sz="3600" b="1" dirty="0">
                <a:solidFill>
                  <a:srgbClr val="50A9A7"/>
                </a:solidFill>
              </a:rPr>
              <a:t> </a:t>
            </a:r>
            <a:r>
              <a:rPr lang="pl-PL" sz="3600" b="1" dirty="0" err="1">
                <a:solidFill>
                  <a:srgbClr val="50A9A7"/>
                </a:solidFill>
              </a:rPr>
              <a:t>tests</a:t>
            </a:r>
            <a:r>
              <a:rPr lang="pl-PL" sz="3600" b="1" dirty="0">
                <a:solidFill>
                  <a:srgbClr val="50A9A7"/>
                </a:solidFill>
              </a:rPr>
              <a:t>)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Najmniejsza grupa testów sprawdzająca,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czy podstawowa funkcjonalność systemu działa.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 dirty="0">
                <a:solidFill>
                  <a:srgbClr val="50A9A7"/>
                </a:solidFill>
              </a:rPr>
              <a:t>Testy dymne (</a:t>
            </a:r>
            <a:r>
              <a:rPr lang="pl-PL" sz="3600" b="1" dirty="0" err="1">
                <a:solidFill>
                  <a:srgbClr val="50A9A7"/>
                </a:solidFill>
              </a:rPr>
              <a:t>Smoke</a:t>
            </a:r>
            <a:r>
              <a:rPr lang="pl-PL" sz="3600" b="1" dirty="0">
                <a:solidFill>
                  <a:srgbClr val="50A9A7"/>
                </a:solidFill>
              </a:rPr>
              <a:t> </a:t>
            </a:r>
            <a:r>
              <a:rPr lang="pl-PL" sz="3600" b="1" dirty="0" err="1">
                <a:solidFill>
                  <a:srgbClr val="50A9A7"/>
                </a:solidFill>
              </a:rPr>
              <a:t>tests</a:t>
            </a:r>
            <a:r>
              <a:rPr lang="pl-PL" sz="3600" b="1" dirty="0">
                <a:solidFill>
                  <a:srgbClr val="50A9A7"/>
                </a:solidFill>
              </a:rPr>
              <a:t>)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Grupa testów, których wykonanie trwa stosunkowo krótko.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Pokazują one, czy można rozwijać dany kod. </a:t>
            </a:r>
          </a:p>
        </p:txBody>
      </p:sp>
      <p:sp>
        <p:nvSpPr>
          <p:cNvPr id="6" name="Prostokąt 5"/>
          <p:cNvSpPr/>
          <p:nvPr/>
        </p:nvSpPr>
        <p:spPr>
          <a:xfrm>
            <a:off x="12587288" y="3618420"/>
            <a:ext cx="10406062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l-PL" sz="3600" b="1" dirty="0">
                <a:solidFill>
                  <a:srgbClr val="50A9A7"/>
                </a:solidFill>
              </a:rPr>
              <a:t>Regresja (</a:t>
            </a:r>
            <a:r>
              <a:rPr lang="pl-PL" sz="3600" b="1" dirty="0" err="1">
                <a:solidFill>
                  <a:srgbClr val="50A9A7"/>
                </a:solidFill>
                <a:latin typeface="arial" panose="020B0604020202020204" pitchFamily="34" charset="0"/>
              </a:rPr>
              <a:t>regression</a:t>
            </a:r>
            <a:r>
              <a:rPr lang="pl-PL" sz="3600" b="1" dirty="0">
                <a:solidFill>
                  <a:srgbClr val="50A9A7"/>
                </a:solidFill>
                <a:latin typeface="arial" panose="020B0604020202020204" pitchFamily="34" charset="0"/>
              </a:rPr>
              <a:t> </a:t>
            </a:r>
            <a:r>
              <a:rPr lang="pl-PL" sz="3600" b="1" dirty="0" err="1">
                <a:solidFill>
                  <a:srgbClr val="50A9A7"/>
                </a:solidFill>
                <a:latin typeface="arial" panose="020B0604020202020204" pitchFamily="34" charset="0"/>
              </a:rPr>
              <a:t>testing</a:t>
            </a:r>
            <a:r>
              <a:rPr lang="pl-PL" sz="3600" b="1" dirty="0">
                <a:solidFill>
                  <a:srgbClr val="50A9A7"/>
                </a:solidFill>
              </a:rPr>
              <a:t>)</a:t>
            </a:r>
            <a:b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Niezamierzone zmiany wprowadzone zazwyczaj w komponencie, nad którym nie pracujemy, 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który to komponent polega na aktualnie zmienianym.</a:t>
            </a:r>
            <a:b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pl-PL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pl-PL" sz="3600" b="1" dirty="0">
                <a:solidFill>
                  <a:srgbClr val="50A9A7"/>
                </a:solidFill>
              </a:rPr>
              <a:t>Testy regresji (</a:t>
            </a:r>
            <a:r>
              <a:rPr lang="pl-PL" sz="3600" b="1" dirty="0" err="1">
                <a:solidFill>
                  <a:srgbClr val="50A9A7"/>
                </a:solidFill>
              </a:rPr>
              <a:t>Regresiontests</a:t>
            </a:r>
            <a:r>
              <a:rPr lang="pl-PL" sz="3600" b="1" dirty="0">
                <a:solidFill>
                  <a:srgbClr val="50A9A7"/>
                </a:solidFill>
              </a:rPr>
              <a:t>)</a:t>
            </a:r>
            <a:br>
              <a:rPr lang="pl-PL" sz="3600" b="1" dirty="0">
                <a:solidFill>
                  <a:srgbClr val="50A9A7"/>
                </a:solidFill>
              </a:rPr>
            </a:br>
            <a:r>
              <a:rPr lang="pl-PL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Testy sprawdzające, czy funkcjonalność pozostaje bez zmian między wersjami. Często pokazują zmiany, które nie są de facto błędami, ale niechcianymi naruszeniami starego standardu. </a:t>
            </a:r>
          </a:p>
        </p:txBody>
      </p:sp>
    </p:spTree>
    <p:extLst>
      <p:ext uri="{BB962C8B-B14F-4D97-AF65-F5344CB8AC3E}">
        <p14:creationId xmlns:p14="http://schemas.microsoft.com/office/powerpoint/2010/main" val="170562620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7800</TotalTime>
  <Words>1213</Words>
  <Application>Microsoft Office PowerPoint</Application>
  <PresentationFormat>Niestandardowy</PresentationFormat>
  <Paragraphs>331</Paragraphs>
  <Slides>40</Slides>
  <Notes>3</Notes>
  <HiddenSlides>4</HiddenSlides>
  <MMClips>0</MMClips>
  <ScaleCrop>false</ScaleCrop>
  <HeadingPairs>
    <vt:vector size="6" baseType="variant">
      <vt:variant>
        <vt:lpstr>Używane czcionki</vt:lpstr>
      </vt:variant>
      <vt:variant>
        <vt:i4>10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40</vt:i4>
      </vt:variant>
    </vt:vector>
  </HeadingPairs>
  <TitlesOfParts>
    <vt:vector size="51" baseType="lpstr">
      <vt:lpstr>Adelle Basic Bold</vt:lpstr>
      <vt:lpstr>Adelle Basic Rg</vt:lpstr>
      <vt:lpstr>Arial</vt:lpstr>
      <vt:lpstr>Arial</vt:lpstr>
      <vt:lpstr>Calibri</vt:lpstr>
      <vt:lpstr>Consolas</vt:lpstr>
      <vt:lpstr>Gill Sans</vt:lpstr>
      <vt:lpstr>Lucida Grande</vt:lpstr>
      <vt:lpstr>Open Sans</vt:lpstr>
      <vt:lpstr>Wingdings</vt:lpstr>
      <vt:lpstr>White</vt:lpstr>
      <vt:lpstr>Testowanie w PHP</vt:lpstr>
      <vt:lpstr>Plan</vt:lpstr>
      <vt:lpstr>Wprowadzenie  do testowania</vt:lpstr>
      <vt:lpstr>Testowanie</vt:lpstr>
      <vt:lpstr>Metody testowania</vt:lpstr>
      <vt:lpstr>Metody testowania  </vt:lpstr>
      <vt:lpstr>Poziomy testowania</vt:lpstr>
      <vt:lpstr>Poziomy testowania</vt:lpstr>
      <vt:lpstr>Typy testów</vt:lpstr>
      <vt:lpstr>Słowniczek</vt:lpstr>
      <vt:lpstr>PHPUnit</vt:lpstr>
      <vt:lpstr>Instalacja PHPUnit przez Composera</vt:lpstr>
      <vt:lpstr>Instalacja PHPUnit przez Composera</vt:lpstr>
      <vt:lpstr>Instalacja PHPUnit przez Composera</vt:lpstr>
      <vt:lpstr>Sprawdzamy, czy wszystko działa</vt:lpstr>
      <vt:lpstr>Nasz pierwszy test</vt:lpstr>
      <vt:lpstr>Nasz pierwszy test</vt:lpstr>
      <vt:lpstr>Asercje</vt:lpstr>
      <vt:lpstr>Nasza pierwsza asercja</vt:lpstr>
      <vt:lpstr>Poprawiamy test</vt:lpstr>
      <vt:lpstr>Typy asercji</vt:lpstr>
      <vt:lpstr>Najważniejsze asercje</vt:lpstr>
      <vt:lpstr>Asercje</vt:lpstr>
      <vt:lpstr>Czas na zadania</vt:lpstr>
      <vt:lpstr>Debugowanie testów w NetBeans</vt:lpstr>
      <vt:lpstr>Debugowanie testów w NetBeans</vt:lpstr>
      <vt:lpstr>Debugowanie testów w NetBeans</vt:lpstr>
      <vt:lpstr>Debugowanie testów w NetBeans</vt:lpstr>
      <vt:lpstr>Test Driven Development</vt:lpstr>
      <vt:lpstr>Co to jest TDD?</vt:lpstr>
      <vt:lpstr>Trzy kroki TDD </vt:lpstr>
      <vt:lpstr>Trzy kroki TDD </vt:lpstr>
      <vt:lpstr>Trzy kroki TDD </vt:lpstr>
      <vt:lpstr>Trzy kroki TDD </vt:lpstr>
      <vt:lpstr>Prezentacja programu PowerPoint</vt:lpstr>
      <vt:lpstr>Zalety i wady TDD</vt:lpstr>
      <vt:lpstr>Cztery złote zasady TDD</vt:lpstr>
      <vt:lpstr>Nie wiem, jak to napisać (i przetestować)</vt:lpstr>
      <vt:lpstr>Kiedy nasze testy są dobre?</vt:lpstr>
      <vt:lpstr>Czas na zadania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bartek</dc:creator>
  <cp:lastModifiedBy>Piotr Dul</cp:lastModifiedBy>
  <cp:revision>778</cp:revision>
  <dcterms:modified xsi:type="dcterms:W3CDTF">2017-02-26T11:54:57Z</dcterms:modified>
</cp:coreProperties>
</file>